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4" r:id="rId5"/>
    <p:sldId id="259" r:id="rId6"/>
    <p:sldId id="260" r:id="rId7"/>
    <p:sldId id="274" r:id="rId8"/>
    <p:sldId id="261" r:id="rId9"/>
    <p:sldId id="273" r:id="rId10"/>
    <p:sldId id="265" r:id="rId11"/>
    <p:sldId id="268" r:id="rId12"/>
    <p:sldId id="269" r:id="rId13"/>
    <p:sldId id="262" r:id="rId14"/>
    <p:sldId id="271" r:id="rId15"/>
    <p:sldId id="272" r:id="rId16"/>
    <p:sldId id="266" r:id="rId17"/>
    <p:sldId id="267" r:id="rId18"/>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32"/>
    <p:restoredTop sz="94753"/>
  </p:normalViewPr>
  <p:slideViewPr>
    <p:cSldViewPr snapToGrid="0">
      <p:cViewPr varScale="1">
        <p:scale>
          <a:sx n="68" d="100"/>
          <a:sy n="68" d="100"/>
        </p:scale>
        <p:origin x="45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jpeg>
</file>

<file path=ppt/media/image4.png>
</file>

<file path=ppt/media/image5.png>
</file>

<file path=ppt/media/image6.png>
</file>

<file path=ppt/media/image7.jpeg>
</file>

<file path=ppt/media/image8.jpeg>
</file>

<file path=ppt/media/image9.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slid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5D7A13A-EBCA-F8A9-4149-10979B05BC75}"/>
              </a:ext>
            </a:extLst>
          </p:cNvPr>
          <p:cNvSpPr>
            <a:spLocks noGrp="1"/>
          </p:cNvSpPr>
          <p:nvPr>
            <p:ph type="ctrTitle"/>
          </p:nvPr>
        </p:nvSpPr>
        <p:spPr>
          <a:xfrm>
            <a:off x="1524000" y="1122363"/>
            <a:ext cx="9144000" cy="2387600"/>
          </a:xfrm>
        </p:spPr>
        <p:txBody>
          <a:bodyPr anchor="b"/>
          <a:lstStyle>
            <a:lvl1pPr algn="ctr">
              <a:defRPr sz="6000"/>
            </a:lvl1pPr>
          </a:lstStyle>
          <a:p>
            <a:r>
              <a:rPr lang="da-DK"/>
              <a:t>Klik for at redigere titeltypografien i masteren</a:t>
            </a:r>
            <a:endParaRPr lang="en-US"/>
          </a:p>
        </p:txBody>
      </p:sp>
      <p:sp>
        <p:nvSpPr>
          <p:cNvPr id="3" name="Undertitel 2">
            <a:extLst>
              <a:ext uri="{FF2B5EF4-FFF2-40B4-BE49-F238E27FC236}">
                <a16:creationId xmlns:a16="http://schemas.microsoft.com/office/drawing/2014/main" id="{D46C03AE-4957-A077-CD72-78A1CF1604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endParaRPr lang="en-US"/>
          </a:p>
        </p:txBody>
      </p:sp>
      <p:sp>
        <p:nvSpPr>
          <p:cNvPr id="4" name="Pladsholder til dato 3">
            <a:extLst>
              <a:ext uri="{FF2B5EF4-FFF2-40B4-BE49-F238E27FC236}">
                <a16:creationId xmlns:a16="http://schemas.microsoft.com/office/drawing/2014/main" id="{D3A2BEB6-50BA-4FF9-5991-5AFBF67875D6}"/>
              </a:ext>
            </a:extLst>
          </p:cNvPr>
          <p:cNvSpPr>
            <a:spLocks noGrp="1"/>
          </p:cNvSpPr>
          <p:nvPr>
            <p:ph type="dt" sz="half" idx="10"/>
          </p:nvPr>
        </p:nvSpPr>
        <p:spPr/>
        <p:txBody>
          <a:bodyPr/>
          <a:lstStyle/>
          <a:p>
            <a:fld id="{ACBDBDBE-70D6-E545-81B2-C69AB62C76AA}" type="datetimeFigureOut">
              <a:rPr lang="en-US" smtClean="0"/>
              <a:t>10/7/2024</a:t>
            </a:fld>
            <a:endParaRPr lang="en-US"/>
          </a:p>
        </p:txBody>
      </p:sp>
      <p:sp>
        <p:nvSpPr>
          <p:cNvPr id="5" name="Pladsholder til sidefod 4">
            <a:extLst>
              <a:ext uri="{FF2B5EF4-FFF2-40B4-BE49-F238E27FC236}">
                <a16:creationId xmlns:a16="http://schemas.microsoft.com/office/drawing/2014/main" id="{7BF1F796-B62B-B338-54D8-86582D7FE8C3}"/>
              </a:ext>
            </a:extLst>
          </p:cNvPr>
          <p:cNvSpPr>
            <a:spLocks noGrp="1"/>
          </p:cNvSpPr>
          <p:nvPr>
            <p:ph type="ftr" sz="quarter" idx="11"/>
          </p:nvPr>
        </p:nvSpPr>
        <p:spPr/>
        <p:txBody>
          <a:bodyPr/>
          <a:lstStyle/>
          <a:p>
            <a:endParaRPr lang="en-US"/>
          </a:p>
        </p:txBody>
      </p:sp>
      <p:sp>
        <p:nvSpPr>
          <p:cNvPr id="6" name="Pladsholder til slidenummer 5">
            <a:extLst>
              <a:ext uri="{FF2B5EF4-FFF2-40B4-BE49-F238E27FC236}">
                <a16:creationId xmlns:a16="http://schemas.microsoft.com/office/drawing/2014/main" id="{43014215-A198-6CC6-77F0-74DCC6AF60EC}"/>
              </a:ext>
            </a:extLst>
          </p:cNvPr>
          <p:cNvSpPr>
            <a:spLocks noGrp="1"/>
          </p:cNvSpPr>
          <p:nvPr>
            <p:ph type="sldNum" sz="quarter" idx="12"/>
          </p:nvPr>
        </p:nvSpPr>
        <p:spPr/>
        <p:txBody>
          <a:bodyPr/>
          <a:lstStyle/>
          <a:p>
            <a:fld id="{CFCCC2A1-65A3-DC4C-A2CE-C3EBFA8EBF34}" type="slidenum">
              <a:rPr lang="en-US" smtClean="0"/>
              <a:t>‹nr.›</a:t>
            </a:fld>
            <a:endParaRPr lang="en-US"/>
          </a:p>
        </p:txBody>
      </p:sp>
    </p:spTree>
    <p:extLst>
      <p:ext uri="{BB962C8B-B14F-4D97-AF65-F5344CB8AC3E}">
        <p14:creationId xmlns:p14="http://schemas.microsoft.com/office/powerpoint/2010/main" val="1664018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og lodret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5271151-551C-838F-8296-D029722B9575}"/>
              </a:ext>
            </a:extLst>
          </p:cNvPr>
          <p:cNvSpPr>
            <a:spLocks noGrp="1"/>
          </p:cNvSpPr>
          <p:nvPr>
            <p:ph type="title"/>
          </p:nvPr>
        </p:nvSpPr>
        <p:spPr/>
        <p:txBody>
          <a:bodyPr/>
          <a:lstStyle/>
          <a:p>
            <a:r>
              <a:rPr lang="da-DK"/>
              <a:t>Klik for at redigere titeltypografien i masteren</a:t>
            </a:r>
            <a:endParaRPr lang="en-US"/>
          </a:p>
        </p:txBody>
      </p:sp>
      <p:sp>
        <p:nvSpPr>
          <p:cNvPr id="3" name="Pladsholder til lodret titel 2">
            <a:extLst>
              <a:ext uri="{FF2B5EF4-FFF2-40B4-BE49-F238E27FC236}">
                <a16:creationId xmlns:a16="http://schemas.microsoft.com/office/drawing/2014/main" id="{86FC94CA-EAFE-B1D0-EF3B-9463896D034F}"/>
              </a:ext>
            </a:extLst>
          </p:cNvPr>
          <p:cNvSpPr>
            <a:spLocks noGrp="1"/>
          </p:cNvSpPr>
          <p:nvPr>
            <p:ph type="body" orient="vert" idx="1"/>
          </p:nvPr>
        </p:nvSpPr>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dato 3">
            <a:extLst>
              <a:ext uri="{FF2B5EF4-FFF2-40B4-BE49-F238E27FC236}">
                <a16:creationId xmlns:a16="http://schemas.microsoft.com/office/drawing/2014/main" id="{640C02D8-2CA1-C445-684F-6B53BD9006A2}"/>
              </a:ext>
            </a:extLst>
          </p:cNvPr>
          <p:cNvSpPr>
            <a:spLocks noGrp="1"/>
          </p:cNvSpPr>
          <p:nvPr>
            <p:ph type="dt" sz="half" idx="10"/>
          </p:nvPr>
        </p:nvSpPr>
        <p:spPr/>
        <p:txBody>
          <a:bodyPr/>
          <a:lstStyle/>
          <a:p>
            <a:fld id="{ACBDBDBE-70D6-E545-81B2-C69AB62C76AA}" type="datetimeFigureOut">
              <a:rPr lang="en-US" smtClean="0"/>
              <a:t>10/7/2024</a:t>
            </a:fld>
            <a:endParaRPr lang="en-US"/>
          </a:p>
        </p:txBody>
      </p:sp>
      <p:sp>
        <p:nvSpPr>
          <p:cNvPr id="5" name="Pladsholder til sidefod 4">
            <a:extLst>
              <a:ext uri="{FF2B5EF4-FFF2-40B4-BE49-F238E27FC236}">
                <a16:creationId xmlns:a16="http://schemas.microsoft.com/office/drawing/2014/main" id="{8623B8E3-E79B-0A21-16EC-06B62BE09787}"/>
              </a:ext>
            </a:extLst>
          </p:cNvPr>
          <p:cNvSpPr>
            <a:spLocks noGrp="1"/>
          </p:cNvSpPr>
          <p:nvPr>
            <p:ph type="ftr" sz="quarter" idx="11"/>
          </p:nvPr>
        </p:nvSpPr>
        <p:spPr/>
        <p:txBody>
          <a:bodyPr/>
          <a:lstStyle/>
          <a:p>
            <a:endParaRPr lang="en-US"/>
          </a:p>
        </p:txBody>
      </p:sp>
      <p:sp>
        <p:nvSpPr>
          <p:cNvPr id="6" name="Pladsholder til slidenummer 5">
            <a:extLst>
              <a:ext uri="{FF2B5EF4-FFF2-40B4-BE49-F238E27FC236}">
                <a16:creationId xmlns:a16="http://schemas.microsoft.com/office/drawing/2014/main" id="{E4DFD4E8-F9AB-FC7D-2A18-63028AF9154F}"/>
              </a:ext>
            </a:extLst>
          </p:cNvPr>
          <p:cNvSpPr>
            <a:spLocks noGrp="1"/>
          </p:cNvSpPr>
          <p:nvPr>
            <p:ph type="sldNum" sz="quarter" idx="12"/>
          </p:nvPr>
        </p:nvSpPr>
        <p:spPr/>
        <p:txBody>
          <a:bodyPr/>
          <a:lstStyle/>
          <a:p>
            <a:fld id="{CFCCC2A1-65A3-DC4C-A2CE-C3EBFA8EBF34}" type="slidenum">
              <a:rPr lang="en-US" smtClean="0"/>
              <a:t>‹nr.›</a:t>
            </a:fld>
            <a:endParaRPr lang="en-US"/>
          </a:p>
        </p:txBody>
      </p:sp>
    </p:spTree>
    <p:extLst>
      <p:ext uri="{BB962C8B-B14F-4D97-AF65-F5344CB8AC3E}">
        <p14:creationId xmlns:p14="http://schemas.microsoft.com/office/powerpoint/2010/main" val="1947322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et titel og tekst">
    <p:spTree>
      <p:nvGrpSpPr>
        <p:cNvPr id="1" name=""/>
        <p:cNvGrpSpPr/>
        <p:nvPr/>
      </p:nvGrpSpPr>
      <p:grpSpPr>
        <a:xfrm>
          <a:off x="0" y="0"/>
          <a:ext cx="0" cy="0"/>
          <a:chOff x="0" y="0"/>
          <a:chExt cx="0" cy="0"/>
        </a:xfrm>
      </p:grpSpPr>
      <p:sp>
        <p:nvSpPr>
          <p:cNvPr id="2" name="Lodret titel 1">
            <a:extLst>
              <a:ext uri="{FF2B5EF4-FFF2-40B4-BE49-F238E27FC236}">
                <a16:creationId xmlns:a16="http://schemas.microsoft.com/office/drawing/2014/main" id="{6066B91D-ED19-6637-3659-CD1B8A448A77}"/>
              </a:ext>
            </a:extLst>
          </p:cNvPr>
          <p:cNvSpPr>
            <a:spLocks noGrp="1"/>
          </p:cNvSpPr>
          <p:nvPr>
            <p:ph type="title" orient="vert"/>
          </p:nvPr>
        </p:nvSpPr>
        <p:spPr>
          <a:xfrm>
            <a:off x="8724900" y="365125"/>
            <a:ext cx="2628900" cy="5811838"/>
          </a:xfrm>
        </p:spPr>
        <p:txBody>
          <a:bodyPr vert="eaVert"/>
          <a:lstStyle/>
          <a:p>
            <a:r>
              <a:rPr lang="da-DK"/>
              <a:t>Klik for at redigere titeltypografien i masteren</a:t>
            </a:r>
            <a:endParaRPr lang="en-US"/>
          </a:p>
        </p:txBody>
      </p:sp>
      <p:sp>
        <p:nvSpPr>
          <p:cNvPr id="3" name="Pladsholder til lodret titel 2">
            <a:extLst>
              <a:ext uri="{FF2B5EF4-FFF2-40B4-BE49-F238E27FC236}">
                <a16:creationId xmlns:a16="http://schemas.microsoft.com/office/drawing/2014/main" id="{82128896-A122-A4F0-D363-C4BD56CDF0F1}"/>
              </a:ext>
            </a:extLst>
          </p:cNvPr>
          <p:cNvSpPr>
            <a:spLocks noGrp="1"/>
          </p:cNvSpPr>
          <p:nvPr>
            <p:ph type="body" orient="vert" idx="1"/>
          </p:nvPr>
        </p:nvSpPr>
        <p:spPr>
          <a:xfrm>
            <a:off x="838200" y="365125"/>
            <a:ext cx="7734300" cy="5811838"/>
          </a:xfrm>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dato 3">
            <a:extLst>
              <a:ext uri="{FF2B5EF4-FFF2-40B4-BE49-F238E27FC236}">
                <a16:creationId xmlns:a16="http://schemas.microsoft.com/office/drawing/2014/main" id="{C67E55EE-9CCC-ED6C-E5C0-EEAFA6581CE8}"/>
              </a:ext>
            </a:extLst>
          </p:cNvPr>
          <p:cNvSpPr>
            <a:spLocks noGrp="1"/>
          </p:cNvSpPr>
          <p:nvPr>
            <p:ph type="dt" sz="half" idx="10"/>
          </p:nvPr>
        </p:nvSpPr>
        <p:spPr/>
        <p:txBody>
          <a:bodyPr/>
          <a:lstStyle/>
          <a:p>
            <a:fld id="{ACBDBDBE-70D6-E545-81B2-C69AB62C76AA}" type="datetimeFigureOut">
              <a:rPr lang="en-US" smtClean="0"/>
              <a:t>10/7/2024</a:t>
            </a:fld>
            <a:endParaRPr lang="en-US"/>
          </a:p>
        </p:txBody>
      </p:sp>
      <p:sp>
        <p:nvSpPr>
          <p:cNvPr id="5" name="Pladsholder til sidefod 4">
            <a:extLst>
              <a:ext uri="{FF2B5EF4-FFF2-40B4-BE49-F238E27FC236}">
                <a16:creationId xmlns:a16="http://schemas.microsoft.com/office/drawing/2014/main" id="{9D098474-E8F9-E68E-12B1-D8C9B5E18BAC}"/>
              </a:ext>
            </a:extLst>
          </p:cNvPr>
          <p:cNvSpPr>
            <a:spLocks noGrp="1"/>
          </p:cNvSpPr>
          <p:nvPr>
            <p:ph type="ftr" sz="quarter" idx="11"/>
          </p:nvPr>
        </p:nvSpPr>
        <p:spPr/>
        <p:txBody>
          <a:bodyPr/>
          <a:lstStyle/>
          <a:p>
            <a:endParaRPr lang="en-US"/>
          </a:p>
        </p:txBody>
      </p:sp>
      <p:sp>
        <p:nvSpPr>
          <p:cNvPr id="6" name="Pladsholder til slidenummer 5">
            <a:extLst>
              <a:ext uri="{FF2B5EF4-FFF2-40B4-BE49-F238E27FC236}">
                <a16:creationId xmlns:a16="http://schemas.microsoft.com/office/drawing/2014/main" id="{2F49DBFB-436C-0A31-C6F5-8D6A07941896}"/>
              </a:ext>
            </a:extLst>
          </p:cNvPr>
          <p:cNvSpPr>
            <a:spLocks noGrp="1"/>
          </p:cNvSpPr>
          <p:nvPr>
            <p:ph type="sldNum" sz="quarter" idx="12"/>
          </p:nvPr>
        </p:nvSpPr>
        <p:spPr/>
        <p:txBody>
          <a:bodyPr/>
          <a:lstStyle/>
          <a:p>
            <a:fld id="{CFCCC2A1-65A3-DC4C-A2CE-C3EBFA8EBF34}" type="slidenum">
              <a:rPr lang="en-US" smtClean="0"/>
              <a:t>‹nr.›</a:t>
            </a:fld>
            <a:endParaRPr lang="en-US"/>
          </a:p>
        </p:txBody>
      </p:sp>
    </p:spTree>
    <p:extLst>
      <p:ext uri="{BB962C8B-B14F-4D97-AF65-F5344CB8AC3E}">
        <p14:creationId xmlns:p14="http://schemas.microsoft.com/office/powerpoint/2010/main" val="2834076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og indholdsobjek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2303B3-E5FE-F1AA-D197-9C2115493FC7}"/>
              </a:ext>
            </a:extLst>
          </p:cNvPr>
          <p:cNvSpPr>
            <a:spLocks noGrp="1"/>
          </p:cNvSpPr>
          <p:nvPr>
            <p:ph type="title"/>
          </p:nvPr>
        </p:nvSpPr>
        <p:spPr/>
        <p:txBody>
          <a:bodyPr/>
          <a:lstStyle/>
          <a:p>
            <a:r>
              <a:rPr lang="da-DK"/>
              <a:t>Klik for at redigere titeltypografien i masteren</a:t>
            </a:r>
            <a:endParaRPr lang="en-US"/>
          </a:p>
        </p:txBody>
      </p:sp>
      <p:sp>
        <p:nvSpPr>
          <p:cNvPr id="3" name="Pladsholder til indhold 2">
            <a:extLst>
              <a:ext uri="{FF2B5EF4-FFF2-40B4-BE49-F238E27FC236}">
                <a16:creationId xmlns:a16="http://schemas.microsoft.com/office/drawing/2014/main" id="{158CF24B-5655-3391-D944-BD289F8F371E}"/>
              </a:ext>
            </a:extLst>
          </p:cNvPr>
          <p:cNvSpPr>
            <a:spLocks noGrp="1"/>
          </p:cNvSpPr>
          <p:nvPr>
            <p:ph idx="1"/>
          </p:nvPr>
        </p:nvSpPr>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dato 3">
            <a:extLst>
              <a:ext uri="{FF2B5EF4-FFF2-40B4-BE49-F238E27FC236}">
                <a16:creationId xmlns:a16="http://schemas.microsoft.com/office/drawing/2014/main" id="{35C1816E-9E6D-7B41-C6AB-74B5AA2C3410}"/>
              </a:ext>
            </a:extLst>
          </p:cNvPr>
          <p:cNvSpPr>
            <a:spLocks noGrp="1"/>
          </p:cNvSpPr>
          <p:nvPr>
            <p:ph type="dt" sz="half" idx="10"/>
          </p:nvPr>
        </p:nvSpPr>
        <p:spPr/>
        <p:txBody>
          <a:bodyPr/>
          <a:lstStyle/>
          <a:p>
            <a:fld id="{ACBDBDBE-70D6-E545-81B2-C69AB62C76AA}" type="datetimeFigureOut">
              <a:rPr lang="en-US" smtClean="0"/>
              <a:t>10/7/2024</a:t>
            </a:fld>
            <a:endParaRPr lang="en-US"/>
          </a:p>
        </p:txBody>
      </p:sp>
      <p:sp>
        <p:nvSpPr>
          <p:cNvPr id="5" name="Pladsholder til sidefod 4">
            <a:extLst>
              <a:ext uri="{FF2B5EF4-FFF2-40B4-BE49-F238E27FC236}">
                <a16:creationId xmlns:a16="http://schemas.microsoft.com/office/drawing/2014/main" id="{05FCD883-5A4A-6C0C-4B18-628877BFB5D7}"/>
              </a:ext>
            </a:extLst>
          </p:cNvPr>
          <p:cNvSpPr>
            <a:spLocks noGrp="1"/>
          </p:cNvSpPr>
          <p:nvPr>
            <p:ph type="ftr" sz="quarter" idx="11"/>
          </p:nvPr>
        </p:nvSpPr>
        <p:spPr/>
        <p:txBody>
          <a:bodyPr/>
          <a:lstStyle/>
          <a:p>
            <a:endParaRPr lang="en-US"/>
          </a:p>
        </p:txBody>
      </p:sp>
      <p:sp>
        <p:nvSpPr>
          <p:cNvPr id="6" name="Pladsholder til slidenummer 5">
            <a:extLst>
              <a:ext uri="{FF2B5EF4-FFF2-40B4-BE49-F238E27FC236}">
                <a16:creationId xmlns:a16="http://schemas.microsoft.com/office/drawing/2014/main" id="{009FDFB7-304F-8848-D408-F2C74FFDF3F6}"/>
              </a:ext>
            </a:extLst>
          </p:cNvPr>
          <p:cNvSpPr>
            <a:spLocks noGrp="1"/>
          </p:cNvSpPr>
          <p:nvPr>
            <p:ph type="sldNum" sz="quarter" idx="12"/>
          </p:nvPr>
        </p:nvSpPr>
        <p:spPr/>
        <p:txBody>
          <a:bodyPr/>
          <a:lstStyle/>
          <a:p>
            <a:fld id="{CFCCC2A1-65A3-DC4C-A2CE-C3EBFA8EBF34}" type="slidenum">
              <a:rPr lang="en-US" smtClean="0"/>
              <a:t>‹nr.›</a:t>
            </a:fld>
            <a:endParaRPr lang="en-US"/>
          </a:p>
        </p:txBody>
      </p:sp>
    </p:spTree>
    <p:extLst>
      <p:ext uri="{BB962C8B-B14F-4D97-AF65-F5344CB8AC3E}">
        <p14:creationId xmlns:p14="http://schemas.microsoft.com/office/powerpoint/2010/main" val="3476753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fsnitsoversk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E47909-7B0C-D219-37ED-F67C7CE9250B}"/>
              </a:ext>
            </a:extLst>
          </p:cNvPr>
          <p:cNvSpPr>
            <a:spLocks noGrp="1"/>
          </p:cNvSpPr>
          <p:nvPr>
            <p:ph type="title"/>
          </p:nvPr>
        </p:nvSpPr>
        <p:spPr>
          <a:xfrm>
            <a:off x="831850" y="1709738"/>
            <a:ext cx="10515600" cy="2852737"/>
          </a:xfrm>
        </p:spPr>
        <p:txBody>
          <a:bodyPr anchor="b"/>
          <a:lstStyle>
            <a:lvl1pPr>
              <a:defRPr sz="6000"/>
            </a:lvl1pPr>
          </a:lstStyle>
          <a:p>
            <a:r>
              <a:rPr lang="da-DK"/>
              <a:t>Klik for at redigere titeltypografien i masteren</a:t>
            </a:r>
            <a:endParaRPr lang="en-US"/>
          </a:p>
        </p:txBody>
      </p:sp>
      <p:sp>
        <p:nvSpPr>
          <p:cNvPr id="3" name="Pladsholder til tekst 2">
            <a:extLst>
              <a:ext uri="{FF2B5EF4-FFF2-40B4-BE49-F238E27FC236}">
                <a16:creationId xmlns:a16="http://schemas.microsoft.com/office/drawing/2014/main" id="{4A0DFD67-9501-E3C5-9D9D-770ED26BB2F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a-DK"/>
              <a:t>Klik for at redigere teksttypografierne i masteren</a:t>
            </a:r>
          </a:p>
        </p:txBody>
      </p:sp>
      <p:sp>
        <p:nvSpPr>
          <p:cNvPr id="4" name="Pladsholder til dato 3">
            <a:extLst>
              <a:ext uri="{FF2B5EF4-FFF2-40B4-BE49-F238E27FC236}">
                <a16:creationId xmlns:a16="http://schemas.microsoft.com/office/drawing/2014/main" id="{69CEE479-A39D-3B06-964F-9ED6DD3205B3}"/>
              </a:ext>
            </a:extLst>
          </p:cNvPr>
          <p:cNvSpPr>
            <a:spLocks noGrp="1"/>
          </p:cNvSpPr>
          <p:nvPr>
            <p:ph type="dt" sz="half" idx="10"/>
          </p:nvPr>
        </p:nvSpPr>
        <p:spPr/>
        <p:txBody>
          <a:bodyPr/>
          <a:lstStyle/>
          <a:p>
            <a:fld id="{ACBDBDBE-70D6-E545-81B2-C69AB62C76AA}" type="datetimeFigureOut">
              <a:rPr lang="en-US" smtClean="0"/>
              <a:t>10/7/2024</a:t>
            </a:fld>
            <a:endParaRPr lang="en-US"/>
          </a:p>
        </p:txBody>
      </p:sp>
      <p:sp>
        <p:nvSpPr>
          <p:cNvPr id="5" name="Pladsholder til sidefod 4">
            <a:extLst>
              <a:ext uri="{FF2B5EF4-FFF2-40B4-BE49-F238E27FC236}">
                <a16:creationId xmlns:a16="http://schemas.microsoft.com/office/drawing/2014/main" id="{916A3446-23C9-CF74-CFC0-4A2773501CD9}"/>
              </a:ext>
            </a:extLst>
          </p:cNvPr>
          <p:cNvSpPr>
            <a:spLocks noGrp="1"/>
          </p:cNvSpPr>
          <p:nvPr>
            <p:ph type="ftr" sz="quarter" idx="11"/>
          </p:nvPr>
        </p:nvSpPr>
        <p:spPr/>
        <p:txBody>
          <a:bodyPr/>
          <a:lstStyle/>
          <a:p>
            <a:endParaRPr lang="en-US"/>
          </a:p>
        </p:txBody>
      </p:sp>
      <p:sp>
        <p:nvSpPr>
          <p:cNvPr id="6" name="Pladsholder til slidenummer 5">
            <a:extLst>
              <a:ext uri="{FF2B5EF4-FFF2-40B4-BE49-F238E27FC236}">
                <a16:creationId xmlns:a16="http://schemas.microsoft.com/office/drawing/2014/main" id="{E2BC1FDE-239E-67C2-827F-7E838B7A3879}"/>
              </a:ext>
            </a:extLst>
          </p:cNvPr>
          <p:cNvSpPr>
            <a:spLocks noGrp="1"/>
          </p:cNvSpPr>
          <p:nvPr>
            <p:ph type="sldNum" sz="quarter" idx="12"/>
          </p:nvPr>
        </p:nvSpPr>
        <p:spPr/>
        <p:txBody>
          <a:bodyPr/>
          <a:lstStyle/>
          <a:p>
            <a:fld id="{CFCCC2A1-65A3-DC4C-A2CE-C3EBFA8EBF34}" type="slidenum">
              <a:rPr lang="en-US" smtClean="0"/>
              <a:t>‹nr.›</a:t>
            </a:fld>
            <a:endParaRPr lang="en-US"/>
          </a:p>
        </p:txBody>
      </p:sp>
    </p:spTree>
    <p:extLst>
      <p:ext uri="{BB962C8B-B14F-4D97-AF65-F5344CB8AC3E}">
        <p14:creationId xmlns:p14="http://schemas.microsoft.com/office/powerpoint/2010/main" val="380665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FDE7CF4-BC27-B8E9-2A2F-7EA3CFA59EE7}"/>
              </a:ext>
            </a:extLst>
          </p:cNvPr>
          <p:cNvSpPr>
            <a:spLocks noGrp="1"/>
          </p:cNvSpPr>
          <p:nvPr>
            <p:ph type="title"/>
          </p:nvPr>
        </p:nvSpPr>
        <p:spPr/>
        <p:txBody>
          <a:bodyPr/>
          <a:lstStyle/>
          <a:p>
            <a:r>
              <a:rPr lang="da-DK"/>
              <a:t>Klik for at redigere titeltypografien i masteren</a:t>
            </a:r>
            <a:endParaRPr lang="en-US"/>
          </a:p>
        </p:txBody>
      </p:sp>
      <p:sp>
        <p:nvSpPr>
          <p:cNvPr id="3" name="Pladsholder til indhold 2">
            <a:extLst>
              <a:ext uri="{FF2B5EF4-FFF2-40B4-BE49-F238E27FC236}">
                <a16:creationId xmlns:a16="http://schemas.microsoft.com/office/drawing/2014/main" id="{8D738D7A-A2A3-AE78-48DB-DBCBACD57E36}"/>
              </a:ext>
            </a:extLst>
          </p:cNvPr>
          <p:cNvSpPr>
            <a:spLocks noGrp="1"/>
          </p:cNvSpPr>
          <p:nvPr>
            <p:ph sz="half" idx="1"/>
          </p:nvPr>
        </p:nvSpPr>
        <p:spPr>
          <a:xfrm>
            <a:off x="838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indhold 3">
            <a:extLst>
              <a:ext uri="{FF2B5EF4-FFF2-40B4-BE49-F238E27FC236}">
                <a16:creationId xmlns:a16="http://schemas.microsoft.com/office/drawing/2014/main" id="{1B7680BC-DC42-CE15-9F71-6A0F2D8D1C51}"/>
              </a:ext>
            </a:extLst>
          </p:cNvPr>
          <p:cNvSpPr>
            <a:spLocks noGrp="1"/>
          </p:cNvSpPr>
          <p:nvPr>
            <p:ph sz="half" idx="2"/>
          </p:nvPr>
        </p:nvSpPr>
        <p:spPr>
          <a:xfrm>
            <a:off x="6172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a:p>
        </p:txBody>
      </p:sp>
      <p:sp>
        <p:nvSpPr>
          <p:cNvPr id="5" name="Pladsholder til dato 4">
            <a:extLst>
              <a:ext uri="{FF2B5EF4-FFF2-40B4-BE49-F238E27FC236}">
                <a16:creationId xmlns:a16="http://schemas.microsoft.com/office/drawing/2014/main" id="{65561946-EEA9-06F2-10BD-ED1D5C369C1E}"/>
              </a:ext>
            </a:extLst>
          </p:cNvPr>
          <p:cNvSpPr>
            <a:spLocks noGrp="1"/>
          </p:cNvSpPr>
          <p:nvPr>
            <p:ph type="dt" sz="half" idx="10"/>
          </p:nvPr>
        </p:nvSpPr>
        <p:spPr/>
        <p:txBody>
          <a:bodyPr/>
          <a:lstStyle/>
          <a:p>
            <a:fld id="{ACBDBDBE-70D6-E545-81B2-C69AB62C76AA}" type="datetimeFigureOut">
              <a:rPr lang="en-US" smtClean="0"/>
              <a:t>10/7/2024</a:t>
            </a:fld>
            <a:endParaRPr lang="en-US"/>
          </a:p>
        </p:txBody>
      </p:sp>
      <p:sp>
        <p:nvSpPr>
          <p:cNvPr id="6" name="Pladsholder til sidefod 5">
            <a:extLst>
              <a:ext uri="{FF2B5EF4-FFF2-40B4-BE49-F238E27FC236}">
                <a16:creationId xmlns:a16="http://schemas.microsoft.com/office/drawing/2014/main" id="{F119C576-4638-0D57-B314-16518DEDA505}"/>
              </a:ext>
            </a:extLst>
          </p:cNvPr>
          <p:cNvSpPr>
            <a:spLocks noGrp="1"/>
          </p:cNvSpPr>
          <p:nvPr>
            <p:ph type="ftr" sz="quarter" idx="11"/>
          </p:nvPr>
        </p:nvSpPr>
        <p:spPr/>
        <p:txBody>
          <a:bodyPr/>
          <a:lstStyle/>
          <a:p>
            <a:endParaRPr lang="en-US"/>
          </a:p>
        </p:txBody>
      </p:sp>
      <p:sp>
        <p:nvSpPr>
          <p:cNvPr id="7" name="Pladsholder til slidenummer 6">
            <a:extLst>
              <a:ext uri="{FF2B5EF4-FFF2-40B4-BE49-F238E27FC236}">
                <a16:creationId xmlns:a16="http://schemas.microsoft.com/office/drawing/2014/main" id="{37C971ED-340F-4411-1AE3-C2D66E6A1E17}"/>
              </a:ext>
            </a:extLst>
          </p:cNvPr>
          <p:cNvSpPr>
            <a:spLocks noGrp="1"/>
          </p:cNvSpPr>
          <p:nvPr>
            <p:ph type="sldNum" sz="quarter" idx="12"/>
          </p:nvPr>
        </p:nvSpPr>
        <p:spPr/>
        <p:txBody>
          <a:bodyPr/>
          <a:lstStyle/>
          <a:p>
            <a:fld id="{CFCCC2A1-65A3-DC4C-A2CE-C3EBFA8EBF34}" type="slidenum">
              <a:rPr lang="en-US" smtClean="0"/>
              <a:t>‹nr.›</a:t>
            </a:fld>
            <a:endParaRPr lang="en-US"/>
          </a:p>
        </p:txBody>
      </p:sp>
    </p:spTree>
    <p:extLst>
      <p:ext uri="{BB962C8B-B14F-4D97-AF65-F5344CB8AC3E}">
        <p14:creationId xmlns:p14="http://schemas.microsoft.com/office/powerpoint/2010/main" val="741081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C11E74F-E978-35C6-19FD-3F77BD099301}"/>
              </a:ext>
            </a:extLst>
          </p:cNvPr>
          <p:cNvSpPr>
            <a:spLocks noGrp="1"/>
          </p:cNvSpPr>
          <p:nvPr>
            <p:ph type="title"/>
          </p:nvPr>
        </p:nvSpPr>
        <p:spPr>
          <a:xfrm>
            <a:off x="839788" y="365125"/>
            <a:ext cx="10515600" cy="1325563"/>
          </a:xfrm>
        </p:spPr>
        <p:txBody>
          <a:bodyPr/>
          <a:lstStyle/>
          <a:p>
            <a:r>
              <a:rPr lang="da-DK"/>
              <a:t>Klik for at redigere titeltypografien i masteren</a:t>
            </a:r>
            <a:endParaRPr lang="en-US"/>
          </a:p>
        </p:txBody>
      </p:sp>
      <p:sp>
        <p:nvSpPr>
          <p:cNvPr id="3" name="Pladsholder til tekst 2">
            <a:extLst>
              <a:ext uri="{FF2B5EF4-FFF2-40B4-BE49-F238E27FC236}">
                <a16:creationId xmlns:a16="http://schemas.microsoft.com/office/drawing/2014/main" id="{8C9FA601-73F2-B959-0FF5-D256C1D663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4" name="Pladsholder til indhold 3">
            <a:extLst>
              <a:ext uri="{FF2B5EF4-FFF2-40B4-BE49-F238E27FC236}">
                <a16:creationId xmlns:a16="http://schemas.microsoft.com/office/drawing/2014/main" id="{42378330-8B28-622C-3F38-4C80A2E84914}"/>
              </a:ext>
            </a:extLst>
          </p:cNvPr>
          <p:cNvSpPr>
            <a:spLocks noGrp="1"/>
          </p:cNvSpPr>
          <p:nvPr>
            <p:ph sz="half" idx="2"/>
          </p:nvPr>
        </p:nvSpPr>
        <p:spPr>
          <a:xfrm>
            <a:off x="839788" y="2505075"/>
            <a:ext cx="5157787"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a:p>
        </p:txBody>
      </p:sp>
      <p:sp>
        <p:nvSpPr>
          <p:cNvPr id="5" name="Pladsholder til tekst 4">
            <a:extLst>
              <a:ext uri="{FF2B5EF4-FFF2-40B4-BE49-F238E27FC236}">
                <a16:creationId xmlns:a16="http://schemas.microsoft.com/office/drawing/2014/main" id="{82086680-8F7C-48F2-3910-DA69EAD753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6" name="Pladsholder til indhold 5">
            <a:extLst>
              <a:ext uri="{FF2B5EF4-FFF2-40B4-BE49-F238E27FC236}">
                <a16:creationId xmlns:a16="http://schemas.microsoft.com/office/drawing/2014/main" id="{DBFED92A-4F09-7B6D-855C-9D0DA2E51F62}"/>
              </a:ext>
            </a:extLst>
          </p:cNvPr>
          <p:cNvSpPr>
            <a:spLocks noGrp="1"/>
          </p:cNvSpPr>
          <p:nvPr>
            <p:ph sz="quarter" idx="4"/>
          </p:nvPr>
        </p:nvSpPr>
        <p:spPr>
          <a:xfrm>
            <a:off x="6172200" y="2505075"/>
            <a:ext cx="5183188"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a:p>
        </p:txBody>
      </p:sp>
      <p:sp>
        <p:nvSpPr>
          <p:cNvPr id="7" name="Pladsholder til dato 6">
            <a:extLst>
              <a:ext uri="{FF2B5EF4-FFF2-40B4-BE49-F238E27FC236}">
                <a16:creationId xmlns:a16="http://schemas.microsoft.com/office/drawing/2014/main" id="{F2BB0CFD-B463-902C-6ABD-68FE57331F4F}"/>
              </a:ext>
            </a:extLst>
          </p:cNvPr>
          <p:cNvSpPr>
            <a:spLocks noGrp="1"/>
          </p:cNvSpPr>
          <p:nvPr>
            <p:ph type="dt" sz="half" idx="10"/>
          </p:nvPr>
        </p:nvSpPr>
        <p:spPr/>
        <p:txBody>
          <a:bodyPr/>
          <a:lstStyle/>
          <a:p>
            <a:fld id="{ACBDBDBE-70D6-E545-81B2-C69AB62C76AA}" type="datetimeFigureOut">
              <a:rPr lang="en-US" smtClean="0"/>
              <a:t>10/7/2024</a:t>
            </a:fld>
            <a:endParaRPr lang="en-US"/>
          </a:p>
        </p:txBody>
      </p:sp>
      <p:sp>
        <p:nvSpPr>
          <p:cNvPr id="8" name="Pladsholder til sidefod 7">
            <a:extLst>
              <a:ext uri="{FF2B5EF4-FFF2-40B4-BE49-F238E27FC236}">
                <a16:creationId xmlns:a16="http://schemas.microsoft.com/office/drawing/2014/main" id="{416A2D4C-D071-0C22-8CC0-E0CB767232A8}"/>
              </a:ext>
            </a:extLst>
          </p:cNvPr>
          <p:cNvSpPr>
            <a:spLocks noGrp="1"/>
          </p:cNvSpPr>
          <p:nvPr>
            <p:ph type="ftr" sz="quarter" idx="11"/>
          </p:nvPr>
        </p:nvSpPr>
        <p:spPr/>
        <p:txBody>
          <a:bodyPr/>
          <a:lstStyle/>
          <a:p>
            <a:endParaRPr lang="en-US"/>
          </a:p>
        </p:txBody>
      </p:sp>
      <p:sp>
        <p:nvSpPr>
          <p:cNvPr id="9" name="Pladsholder til slidenummer 8">
            <a:extLst>
              <a:ext uri="{FF2B5EF4-FFF2-40B4-BE49-F238E27FC236}">
                <a16:creationId xmlns:a16="http://schemas.microsoft.com/office/drawing/2014/main" id="{07B1A9ED-5EAC-F68E-6F88-AF22FB032E25}"/>
              </a:ext>
            </a:extLst>
          </p:cNvPr>
          <p:cNvSpPr>
            <a:spLocks noGrp="1"/>
          </p:cNvSpPr>
          <p:nvPr>
            <p:ph type="sldNum" sz="quarter" idx="12"/>
          </p:nvPr>
        </p:nvSpPr>
        <p:spPr/>
        <p:txBody>
          <a:bodyPr/>
          <a:lstStyle/>
          <a:p>
            <a:fld id="{CFCCC2A1-65A3-DC4C-A2CE-C3EBFA8EBF34}" type="slidenum">
              <a:rPr lang="en-US" smtClean="0"/>
              <a:t>‹nr.›</a:t>
            </a:fld>
            <a:endParaRPr lang="en-US"/>
          </a:p>
        </p:txBody>
      </p:sp>
    </p:spTree>
    <p:extLst>
      <p:ext uri="{BB962C8B-B14F-4D97-AF65-F5344CB8AC3E}">
        <p14:creationId xmlns:p14="http://schemas.microsoft.com/office/powerpoint/2010/main" val="1792353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Ku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4DDB5BA-F21D-8346-BF2D-907897698B69}"/>
              </a:ext>
            </a:extLst>
          </p:cNvPr>
          <p:cNvSpPr>
            <a:spLocks noGrp="1"/>
          </p:cNvSpPr>
          <p:nvPr>
            <p:ph type="title"/>
          </p:nvPr>
        </p:nvSpPr>
        <p:spPr/>
        <p:txBody>
          <a:bodyPr/>
          <a:lstStyle/>
          <a:p>
            <a:r>
              <a:rPr lang="da-DK"/>
              <a:t>Klik for at redigere titeltypografien i masteren</a:t>
            </a:r>
            <a:endParaRPr lang="en-US"/>
          </a:p>
        </p:txBody>
      </p:sp>
      <p:sp>
        <p:nvSpPr>
          <p:cNvPr id="3" name="Pladsholder til dato 2">
            <a:extLst>
              <a:ext uri="{FF2B5EF4-FFF2-40B4-BE49-F238E27FC236}">
                <a16:creationId xmlns:a16="http://schemas.microsoft.com/office/drawing/2014/main" id="{358BEA39-1A51-197D-DE84-68C9B7CA6B18}"/>
              </a:ext>
            </a:extLst>
          </p:cNvPr>
          <p:cNvSpPr>
            <a:spLocks noGrp="1"/>
          </p:cNvSpPr>
          <p:nvPr>
            <p:ph type="dt" sz="half" idx="10"/>
          </p:nvPr>
        </p:nvSpPr>
        <p:spPr/>
        <p:txBody>
          <a:bodyPr/>
          <a:lstStyle/>
          <a:p>
            <a:fld id="{ACBDBDBE-70D6-E545-81B2-C69AB62C76AA}" type="datetimeFigureOut">
              <a:rPr lang="en-US" smtClean="0"/>
              <a:t>10/7/2024</a:t>
            </a:fld>
            <a:endParaRPr lang="en-US"/>
          </a:p>
        </p:txBody>
      </p:sp>
      <p:sp>
        <p:nvSpPr>
          <p:cNvPr id="4" name="Pladsholder til sidefod 3">
            <a:extLst>
              <a:ext uri="{FF2B5EF4-FFF2-40B4-BE49-F238E27FC236}">
                <a16:creationId xmlns:a16="http://schemas.microsoft.com/office/drawing/2014/main" id="{5965B1C8-E735-F9A7-0930-5D49917541D1}"/>
              </a:ext>
            </a:extLst>
          </p:cNvPr>
          <p:cNvSpPr>
            <a:spLocks noGrp="1"/>
          </p:cNvSpPr>
          <p:nvPr>
            <p:ph type="ftr" sz="quarter" idx="11"/>
          </p:nvPr>
        </p:nvSpPr>
        <p:spPr/>
        <p:txBody>
          <a:bodyPr/>
          <a:lstStyle/>
          <a:p>
            <a:endParaRPr lang="en-US"/>
          </a:p>
        </p:txBody>
      </p:sp>
      <p:sp>
        <p:nvSpPr>
          <p:cNvPr id="5" name="Pladsholder til slidenummer 4">
            <a:extLst>
              <a:ext uri="{FF2B5EF4-FFF2-40B4-BE49-F238E27FC236}">
                <a16:creationId xmlns:a16="http://schemas.microsoft.com/office/drawing/2014/main" id="{8A0FC30B-A6BC-B6EA-7883-4E1B42F8FF0A}"/>
              </a:ext>
            </a:extLst>
          </p:cNvPr>
          <p:cNvSpPr>
            <a:spLocks noGrp="1"/>
          </p:cNvSpPr>
          <p:nvPr>
            <p:ph type="sldNum" sz="quarter" idx="12"/>
          </p:nvPr>
        </p:nvSpPr>
        <p:spPr/>
        <p:txBody>
          <a:bodyPr/>
          <a:lstStyle/>
          <a:p>
            <a:fld id="{CFCCC2A1-65A3-DC4C-A2CE-C3EBFA8EBF34}" type="slidenum">
              <a:rPr lang="en-US" smtClean="0"/>
              <a:t>‹nr.›</a:t>
            </a:fld>
            <a:endParaRPr lang="en-US"/>
          </a:p>
        </p:txBody>
      </p:sp>
    </p:spTree>
    <p:extLst>
      <p:ext uri="{BB962C8B-B14F-4D97-AF65-F5344CB8AC3E}">
        <p14:creationId xmlns:p14="http://schemas.microsoft.com/office/powerpoint/2010/main" val="2207104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Pladsholder til dato 1">
            <a:extLst>
              <a:ext uri="{FF2B5EF4-FFF2-40B4-BE49-F238E27FC236}">
                <a16:creationId xmlns:a16="http://schemas.microsoft.com/office/drawing/2014/main" id="{015DE281-2047-D004-EACA-83CCD5EE8850}"/>
              </a:ext>
            </a:extLst>
          </p:cNvPr>
          <p:cNvSpPr>
            <a:spLocks noGrp="1"/>
          </p:cNvSpPr>
          <p:nvPr>
            <p:ph type="dt" sz="half" idx="10"/>
          </p:nvPr>
        </p:nvSpPr>
        <p:spPr/>
        <p:txBody>
          <a:bodyPr/>
          <a:lstStyle/>
          <a:p>
            <a:fld id="{ACBDBDBE-70D6-E545-81B2-C69AB62C76AA}" type="datetimeFigureOut">
              <a:rPr lang="en-US" smtClean="0"/>
              <a:t>10/7/2024</a:t>
            </a:fld>
            <a:endParaRPr lang="en-US"/>
          </a:p>
        </p:txBody>
      </p:sp>
      <p:sp>
        <p:nvSpPr>
          <p:cNvPr id="3" name="Pladsholder til sidefod 2">
            <a:extLst>
              <a:ext uri="{FF2B5EF4-FFF2-40B4-BE49-F238E27FC236}">
                <a16:creationId xmlns:a16="http://schemas.microsoft.com/office/drawing/2014/main" id="{76CC402F-B573-5375-E8FF-4C3EA9538B75}"/>
              </a:ext>
            </a:extLst>
          </p:cNvPr>
          <p:cNvSpPr>
            <a:spLocks noGrp="1"/>
          </p:cNvSpPr>
          <p:nvPr>
            <p:ph type="ftr" sz="quarter" idx="11"/>
          </p:nvPr>
        </p:nvSpPr>
        <p:spPr/>
        <p:txBody>
          <a:bodyPr/>
          <a:lstStyle/>
          <a:p>
            <a:endParaRPr lang="en-US"/>
          </a:p>
        </p:txBody>
      </p:sp>
      <p:sp>
        <p:nvSpPr>
          <p:cNvPr id="4" name="Pladsholder til slidenummer 3">
            <a:extLst>
              <a:ext uri="{FF2B5EF4-FFF2-40B4-BE49-F238E27FC236}">
                <a16:creationId xmlns:a16="http://schemas.microsoft.com/office/drawing/2014/main" id="{315366F1-07C8-3C72-B1A6-24A14F92ADAB}"/>
              </a:ext>
            </a:extLst>
          </p:cNvPr>
          <p:cNvSpPr>
            <a:spLocks noGrp="1"/>
          </p:cNvSpPr>
          <p:nvPr>
            <p:ph type="sldNum" sz="quarter" idx="12"/>
          </p:nvPr>
        </p:nvSpPr>
        <p:spPr/>
        <p:txBody>
          <a:bodyPr/>
          <a:lstStyle/>
          <a:p>
            <a:fld id="{CFCCC2A1-65A3-DC4C-A2CE-C3EBFA8EBF34}" type="slidenum">
              <a:rPr lang="en-US" smtClean="0"/>
              <a:t>‹nr.›</a:t>
            </a:fld>
            <a:endParaRPr lang="en-US"/>
          </a:p>
        </p:txBody>
      </p:sp>
    </p:spTree>
    <p:extLst>
      <p:ext uri="{BB962C8B-B14F-4D97-AF65-F5344CB8AC3E}">
        <p14:creationId xmlns:p14="http://schemas.microsoft.com/office/powerpoint/2010/main" val="3969693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dhold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B229F8-F84A-541E-68BF-31F45C21BC23}"/>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endParaRPr lang="en-US"/>
          </a:p>
        </p:txBody>
      </p:sp>
      <p:sp>
        <p:nvSpPr>
          <p:cNvPr id="3" name="Pladsholder til indhold 2">
            <a:extLst>
              <a:ext uri="{FF2B5EF4-FFF2-40B4-BE49-F238E27FC236}">
                <a16:creationId xmlns:a16="http://schemas.microsoft.com/office/drawing/2014/main" id="{A5004BA3-EB59-D9D9-DFEB-C6761E97E2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tekst 3">
            <a:extLst>
              <a:ext uri="{FF2B5EF4-FFF2-40B4-BE49-F238E27FC236}">
                <a16:creationId xmlns:a16="http://schemas.microsoft.com/office/drawing/2014/main" id="{F15823E6-FD43-573B-B6C6-18B2CAAFE7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79B3669B-B02C-E54A-9781-4B530D6BB26F}"/>
              </a:ext>
            </a:extLst>
          </p:cNvPr>
          <p:cNvSpPr>
            <a:spLocks noGrp="1"/>
          </p:cNvSpPr>
          <p:nvPr>
            <p:ph type="dt" sz="half" idx="10"/>
          </p:nvPr>
        </p:nvSpPr>
        <p:spPr/>
        <p:txBody>
          <a:bodyPr/>
          <a:lstStyle/>
          <a:p>
            <a:fld id="{ACBDBDBE-70D6-E545-81B2-C69AB62C76AA}" type="datetimeFigureOut">
              <a:rPr lang="en-US" smtClean="0"/>
              <a:t>10/7/2024</a:t>
            </a:fld>
            <a:endParaRPr lang="en-US"/>
          </a:p>
        </p:txBody>
      </p:sp>
      <p:sp>
        <p:nvSpPr>
          <p:cNvPr id="6" name="Pladsholder til sidefod 5">
            <a:extLst>
              <a:ext uri="{FF2B5EF4-FFF2-40B4-BE49-F238E27FC236}">
                <a16:creationId xmlns:a16="http://schemas.microsoft.com/office/drawing/2014/main" id="{F57D498F-3EF5-15A5-D056-B6F329B12BDA}"/>
              </a:ext>
            </a:extLst>
          </p:cNvPr>
          <p:cNvSpPr>
            <a:spLocks noGrp="1"/>
          </p:cNvSpPr>
          <p:nvPr>
            <p:ph type="ftr" sz="quarter" idx="11"/>
          </p:nvPr>
        </p:nvSpPr>
        <p:spPr/>
        <p:txBody>
          <a:bodyPr/>
          <a:lstStyle/>
          <a:p>
            <a:endParaRPr lang="en-US"/>
          </a:p>
        </p:txBody>
      </p:sp>
      <p:sp>
        <p:nvSpPr>
          <p:cNvPr id="7" name="Pladsholder til slidenummer 6">
            <a:extLst>
              <a:ext uri="{FF2B5EF4-FFF2-40B4-BE49-F238E27FC236}">
                <a16:creationId xmlns:a16="http://schemas.microsoft.com/office/drawing/2014/main" id="{75BEE23D-039B-4245-5099-A14249B7F02E}"/>
              </a:ext>
            </a:extLst>
          </p:cNvPr>
          <p:cNvSpPr>
            <a:spLocks noGrp="1"/>
          </p:cNvSpPr>
          <p:nvPr>
            <p:ph type="sldNum" sz="quarter" idx="12"/>
          </p:nvPr>
        </p:nvSpPr>
        <p:spPr/>
        <p:txBody>
          <a:bodyPr/>
          <a:lstStyle/>
          <a:p>
            <a:fld id="{CFCCC2A1-65A3-DC4C-A2CE-C3EBFA8EBF34}" type="slidenum">
              <a:rPr lang="en-US" smtClean="0"/>
              <a:t>‹nr.›</a:t>
            </a:fld>
            <a:endParaRPr lang="en-US"/>
          </a:p>
        </p:txBody>
      </p:sp>
    </p:spTree>
    <p:extLst>
      <p:ext uri="{BB962C8B-B14F-4D97-AF65-F5344CB8AC3E}">
        <p14:creationId xmlns:p14="http://schemas.microsoft.com/office/powerpoint/2010/main" val="266314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E6453E-967B-7DB1-01E3-2358FB2B6968}"/>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endParaRPr lang="en-US"/>
          </a:p>
        </p:txBody>
      </p:sp>
      <p:sp>
        <p:nvSpPr>
          <p:cNvPr id="3" name="Pladsholder til billede 2">
            <a:extLst>
              <a:ext uri="{FF2B5EF4-FFF2-40B4-BE49-F238E27FC236}">
                <a16:creationId xmlns:a16="http://schemas.microsoft.com/office/drawing/2014/main" id="{539BABDF-2674-6A18-4C41-D31F4C5BB7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Pladsholder til tekst 3">
            <a:extLst>
              <a:ext uri="{FF2B5EF4-FFF2-40B4-BE49-F238E27FC236}">
                <a16:creationId xmlns:a16="http://schemas.microsoft.com/office/drawing/2014/main" id="{1D687897-AE43-54DD-9ACA-CCFB76F020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AC8148BF-85D0-BD5B-A40D-68069F100459}"/>
              </a:ext>
            </a:extLst>
          </p:cNvPr>
          <p:cNvSpPr>
            <a:spLocks noGrp="1"/>
          </p:cNvSpPr>
          <p:nvPr>
            <p:ph type="dt" sz="half" idx="10"/>
          </p:nvPr>
        </p:nvSpPr>
        <p:spPr/>
        <p:txBody>
          <a:bodyPr/>
          <a:lstStyle/>
          <a:p>
            <a:fld id="{ACBDBDBE-70D6-E545-81B2-C69AB62C76AA}" type="datetimeFigureOut">
              <a:rPr lang="en-US" smtClean="0"/>
              <a:t>10/7/2024</a:t>
            </a:fld>
            <a:endParaRPr lang="en-US"/>
          </a:p>
        </p:txBody>
      </p:sp>
      <p:sp>
        <p:nvSpPr>
          <p:cNvPr id="6" name="Pladsholder til sidefod 5">
            <a:extLst>
              <a:ext uri="{FF2B5EF4-FFF2-40B4-BE49-F238E27FC236}">
                <a16:creationId xmlns:a16="http://schemas.microsoft.com/office/drawing/2014/main" id="{AABAEA4A-B627-A290-40AE-3696CDEAA91E}"/>
              </a:ext>
            </a:extLst>
          </p:cNvPr>
          <p:cNvSpPr>
            <a:spLocks noGrp="1"/>
          </p:cNvSpPr>
          <p:nvPr>
            <p:ph type="ftr" sz="quarter" idx="11"/>
          </p:nvPr>
        </p:nvSpPr>
        <p:spPr/>
        <p:txBody>
          <a:bodyPr/>
          <a:lstStyle/>
          <a:p>
            <a:endParaRPr lang="en-US"/>
          </a:p>
        </p:txBody>
      </p:sp>
      <p:sp>
        <p:nvSpPr>
          <p:cNvPr id="7" name="Pladsholder til slidenummer 6">
            <a:extLst>
              <a:ext uri="{FF2B5EF4-FFF2-40B4-BE49-F238E27FC236}">
                <a16:creationId xmlns:a16="http://schemas.microsoft.com/office/drawing/2014/main" id="{1A9EB548-44AE-4A93-58FE-38FCCFE64C5A}"/>
              </a:ext>
            </a:extLst>
          </p:cNvPr>
          <p:cNvSpPr>
            <a:spLocks noGrp="1"/>
          </p:cNvSpPr>
          <p:nvPr>
            <p:ph type="sldNum" sz="quarter" idx="12"/>
          </p:nvPr>
        </p:nvSpPr>
        <p:spPr/>
        <p:txBody>
          <a:bodyPr/>
          <a:lstStyle/>
          <a:p>
            <a:fld id="{CFCCC2A1-65A3-DC4C-A2CE-C3EBFA8EBF34}" type="slidenum">
              <a:rPr lang="en-US" smtClean="0"/>
              <a:t>‹nr.›</a:t>
            </a:fld>
            <a:endParaRPr lang="en-US"/>
          </a:p>
        </p:txBody>
      </p:sp>
    </p:spTree>
    <p:extLst>
      <p:ext uri="{BB962C8B-B14F-4D97-AF65-F5344CB8AC3E}">
        <p14:creationId xmlns:p14="http://schemas.microsoft.com/office/powerpoint/2010/main" val="72265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titel 1">
            <a:extLst>
              <a:ext uri="{FF2B5EF4-FFF2-40B4-BE49-F238E27FC236}">
                <a16:creationId xmlns:a16="http://schemas.microsoft.com/office/drawing/2014/main" id="{63CE062F-35F7-DDCC-0EF5-54EDA9B4B4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a-DK"/>
              <a:t>Klik for at redigere titeltypografien i masteren</a:t>
            </a:r>
            <a:endParaRPr lang="en-US"/>
          </a:p>
        </p:txBody>
      </p:sp>
      <p:sp>
        <p:nvSpPr>
          <p:cNvPr id="3" name="Pladsholder til tekst 2">
            <a:extLst>
              <a:ext uri="{FF2B5EF4-FFF2-40B4-BE49-F238E27FC236}">
                <a16:creationId xmlns:a16="http://schemas.microsoft.com/office/drawing/2014/main" id="{EEDB3743-498F-6404-0BE0-1199D5E1D5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a:p>
        </p:txBody>
      </p:sp>
      <p:sp>
        <p:nvSpPr>
          <p:cNvPr id="4" name="Pladsholder til dato 3">
            <a:extLst>
              <a:ext uri="{FF2B5EF4-FFF2-40B4-BE49-F238E27FC236}">
                <a16:creationId xmlns:a16="http://schemas.microsoft.com/office/drawing/2014/main" id="{3EBF2C85-2E85-B6B4-34BA-3BD7A305BC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CBDBDBE-70D6-E545-81B2-C69AB62C76AA}" type="datetimeFigureOut">
              <a:rPr lang="en-US" smtClean="0"/>
              <a:t>10/7/2024</a:t>
            </a:fld>
            <a:endParaRPr lang="en-US"/>
          </a:p>
        </p:txBody>
      </p:sp>
      <p:sp>
        <p:nvSpPr>
          <p:cNvPr id="5" name="Pladsholder til sidefod 4">
            <a:extLst>
              <a:ext uri="{FF2B5EF4-FFF2-40B4-BE49-F238E27FC236}">
                <a16:creationId xmlns:a16="http://schemas.microsoft.com/office/drawing/2014/main" id="{44CE7834-B805-8026-6506-0202F9D99B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Pladsholder til slidenummer 5">
            <a:extLst>
              <a:ext uri="{FF2B5EF4-FFF2-40B4-BE49-F238E27FC236}">
                <a16:creationId xmlns:a16="http://schemas.microsoft.com/office/drawing/2014/main" id="{3070A84B-5EB8-2562-7E53-CCF693CF8F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FCCC2A1-65A3-DC4C-A2CE-C3EBFA8EBF34}" type="slidenum">
              <a:rPr lang="en-US" smtClean="0"/>
              <a:t>‹nr.›</a:t>
            </a:fld>
            <a:endParaRPr lang="en-US"/>
          </a:p>
        </p:txBody>
      </p:sp>
    </p:spTree>
    <p:extLst>
      <p:ext uri="{BB962C8B-B14F-4D97-AF65-F5344CB8AC3E}">
        <p14:creationId xmlns:p14="http://schemas.microsoft.com/office/powerpoint/2010/main" val="40329814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github.com/IdaElmBro/Digital_technologies2024"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2.xml"/><Relationship Id="rId1" Type="http://schemas.openxmlformats.org/officeDocument/2006/relationships/video" Target="https://www.youtube.com/embed/v9o44oxfzUU?feature=oembed"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video" Target="https://www.youtube.com/embed/USjZcfj8yxE?feature=oembed" TargetMode="Externa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video" Target="https://www.youtube.com/embed/wpISo9TNjfU?feature=oembed" TargetMode="Externa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sv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microsoft.com/office/2017/06/relationships/model3d" Target="../media/model3d1.glb"/><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5964CBE2-084A-47DF-A704-CF5F6217B5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C0F3FD1C-FAC3-A93B-EDD2-B7F5BF50121E}"/>
              </a:ext>
            </a:extLst>
          </p:cNvPr>
          <p:cNvSpPr>
            <a:spLocks noGrp="1"/>
          </p:cNvSpPr>
          <p:nvPr>
            <p:ph type="ctrTitle"/>
          </p:nvPr>
        </p:nvSpPr>
        <p:spPr>
          <a:xfrm>
            <a:off x="838199" y="1174819"/>
            <a:ext cx="4826795" cy="2858363"/>
          </a:xfrm>
        </p:spPr>
        <p:txBody>
          <a:bodyPr>
            <a:normAutofit/>
          </a:bodyPr>
          <a:lstStyle/>
          <a:p>
            <a:pPr algn="l"/>
            <a:r>
              <a:rPr lang="en-US" sz="7200" dirty="0">
                <a:solidFill>
                  <a:schemeClr val="bg1"/>
                </a:solidFill>
              </a:rPr>
              <a:t>Git &amp; GitHub</a:t>
            </a:r>
          </a:p>
        </p:txBody>
      </p:sp>
      <p:pic>
        <p:nvPicPr>
          <p:cNvPr id="1026" name="Picture 2" descr="GitHub - Wikipedia">
            <a:extLst>
              <a:ext uri="{FF2B5EF4-FFF2-40B4-BE49-F238E27FC236}">
                <a16:creationId xmlns:a16="http://schemas.microsoft.com/office/drawing/2014/main" id="{059D40B4-7081-496D-2819-E83364FFEF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707" r="1" b="8812"/>
          <a:stretch/>
        </p:blipFill>
        <p:spPr bwMode="auto">
          <a:xfrm>
            <a:off x="6096000" y="841375"/>
            <a:ext cx="5260975" cy="4707593"/>
          </a:xfrm>
          <a:custGeom>
            <a:avLst/>
            <a:gdLst/>
            <a:ahLst/>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noFill/>
          <a:effectLst>
            <a:outerShdw blurRad="381000" dist="152400" dir="5400000" algn="t" rotWithShape="0">
              <a:prstClr val="black">
                <a:alpha val="10000"/>
              </a:prstClr>
            </a:outerShdw>
          </a:effectLst>
          <a:extLst>
            <a:ext uri="{909E8E84-426E-40DD-AFC4-6F175D3DCCD1}">
              <a14:hiddenFill xmlns:a14="http://schemas.microsoft.com/office/drawing/2010/main">
                <a:solidFill>
                  <a:srgbClr val="FFFFFF"/>
                </a:solidFill>
              </a14:hiddenFill>
            </a:ext>
          </a:extLst>
        </p:spPr>
      </p:pic>
      <p:sp>
        <p:nvSpPr>
          <p:cNvPr id="1033" name="Freeform: Shape 1032">
            <a:extLst>
              <a:ext uri="{FF2B5EF4-FFF2-40B4-BE49-F238E27FC236}">
                <a16:creationId xmlns:a16="http://schemas.microsoft.com/office/drawing/2014/main" id="{686A5CBB-E03B-4019-8BCD-78975D39E4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5" name="Freeform: Shape 1034">
            <a:extLst>
              <a:ext uri="{FF2B5EF4-FFF2-40B4-BE49-F238E27FC236}">
                <a16:creationId xmlns:a16="http://schemas.microsoft.com/office/drawing/2014/main" id="{94993204-9792-4E61-A83C-73D4379E2B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6804855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el 1">
            <a:extLst>
              <a:ext uri="{FF2B5EF4-FFF2-40B4-BE49-F238E27FC236}">
                <a16:creationId xmlns:a16="http://schemas.microsoft.com/office/drawing/2014/main" id="{57BF0D28-97F4-752F-324E-AEA75D9A554C}"/>
              </a:ext>
            </a:extLst>
          </p:cNvPr>
          <p:cNvSpPr>
            <a:spLocks noGrp="1"/>
          </p:cNvSpPr>
          <p:nvPr>
            <p:ph type="title"/>
          </p:nvPr>
        </p:nvSpPr>
        <p:spPr>
          <a:xfrm>
            <a:off x="1014141" y="1450655"/>
            <a:ext cx="3932030" cy="3956690"/>
          </a:xfrm>
        </p:spPr>
        <p:txBody>
          <a:bodyPr anchor="ctr">
            <a:normAutofit/>
          </a:bodyPr>
          <a:lstStyle/>
          <a:p>
            <a:r>
              <a:rPr lang="en-US" sz="6800" dirty="0">
                <a:solidFill>
                  <a:schemeClr val="bg1"/>
                </a:solidFill>
              </a:rPr>
              <a:t>Checklist:</a:t>
            </a: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ladsholder til indhold 2">
            <a:extLst>
              <a:ext uri="{FF2B5EF4-FFF2-40B4-BE49-F238E27FC236}">
                <a16:creationId xmlns:a16="http://schemas.microsoft.com/office/drawing/2014/main" id="{069AB4AF-5B76-A853-1A37-F56CC4E03CB7}"/>
              </a:ext>
            </a:extLst>
          </p:cNvPr>
          <p:cNvSpPr>
            <a:spLocks noGrp="1"/>
          </p:cNvSpPr>
          <p:nvPr>
            <p:ph idx="1"/>
          </p:nvPr>
        </p:nvSpPr>
        <p:spPr>
          <a:xfrm>
            <a:off x="5121051" y="835373"/>
            <a:ext cx="5008901" cy="4571972"/>
          </a:xfrm>
        </p:spPr>
        <p:txBody>
          <a:bodyPr anchor="ctr">
            <a:normAutofit/>
          </a:bodyPr>
          <a:lstStyle/>
          <a:p>
            <a:pPr marL="0" indent="0">
              <a:buNone/>
            </a:pPr>
            <a:r>
              <a:rPr lang="en-US" sz="2000" dirty="0">
                <a:solidFill>
                  <a:schemeClr val="bg1"/>
                </a:solidFill>
              </a:rPr>
              <a:t>How far are you? </a:t>
            </a:r>
          </a:p>
          <a:p>
            <a:pPr marL="0" indent="0">
              <a:buNone/>
            </a:pPr>
            <a:endParaRPr lang="en-US" sz="2000" dirty="0">
              <a:solidFill>
                <a:schemeClr val="bg1"/>
              </a:solidFill>
            </a:endParaRPr>
          </a:p>
          <a:p>
            <a:r>
              <a:rPr lang="en-US" sz="2000" dirty="0">
                <a:solidFill>
                  <a:schemeClr val="bg1"/>
                </a:solidFill>
              </a:rPr>
              <a:t>Install Git </a:t>
            </a:r>
          </a:p>
          <a:p>
            <a:r>
              <a:rPr lang="en-US" sz="2000" dirty="0">
                <a:solidFill>
                  <a:schemeClr val="bg1"/>
                </a:solidFill>
              </a:rPr>
              <a:t>Make a GitHub account</a:t>
            </a:r>
          </a:p>
          <a:p>
            <a:r>
              <a:rPr lang="en-US" sz="2000" dirty="0">
                <a:solidFill>
                  <a:schemeClr val="bg1"/>
                </a:solidFill>
              </a:rPr>
              <a:t>Make a repository</a:t>
            </a:r>
          </a:p>
          <a:p>
            <a:pPr marL="0" indent="0">
              <a:buNone/>
            </a:pPr>
            <a:endParaRPr lang="en-US" sz="2000" dirty="0">
              <a:solidFill>
                <a:schemeClr val="bg1"/>
              </a:solidFill>
            </a:endParaRPr>
          </a:p>
        </p:txBody>
      </p:sp>
      <p:pic>
        <p:nvPicPr>
          <p:cNvPr id="5" name="Billede 4" descr="Et billede, der indeholder tekst, Font/skrifttype, hvid&#10;&#10;Automatisk genereret beskrivelse">
            <a:extLst>
              <a:ext uri="{FF2B5EF4-FFF2-40B4-BE49-F238E27FC236}">
                <a16:creationId xmlns:a16="http://schemas.microsoft.com/office/drawing/2014/main" id="{CA2EFD86-78D4-BFC4-1A17-080ACC24895D}"/>
              </a:ext>
            </a:extLst>
          </p:cNvPr>
          <p:cNvPicPr>
            <a:picLocks noChangeAspect="1"/>
          </p:cNvPicPr>
          <p:nvPr/>
        </p:nvPicPr>
        <p:blipFill>
          <a:blip r:embed="rId2"/>
          <a:stretch>
            <a:fillRect/>
          </a:stretch>
        </p:blipFill>
        <p:spPr>
          <a:xfrm>
            <a:off x="5121051" y="4896366"/>
            <a:ext cx="6426200" cy="952500"/>
          </a:xfrm>
          <a:prstGeom prst="rect">
            <a:avLst/>
          </a:prstGeom>
        </p:spPr>
      </p:pic>
      <p:sp>
        <p:nvSpPr>
          <p:cNvPr id="6" name="Tekstfelt 5">
            <a:extLst>
              <a:ext uri="{FF2B5EF4-FFF2-40B4-BE49-F238E27FC236}">
                <a16:creationId xmlns:a16="http://schemas.microsoft.com/office/drawing/2014/main" id="{6B8DE409-DD64-8DFC-D4C1-330504BFB2A9}"/>
              </a:ext>
            </a:extLst>
          </p:cNvPr>
          <p:cNvSpPr txBox="1"/>
          <p:nvPr/>
        </p:nvSpPr>
        <p:spPr>
          <a:xfrm>
            <a:off x="5093931" y="4454845"/>
            <a:ext cx="5724709" cy="369332"/>
          </a:xfrm>
          <a:prstGeom prst="rect">
            <a:avLst/>
          </a:prstGeom>
          <a:noFill/>
        </p:spPr>
        <p:txBody>
          <a:bodyPr wrap="none" rtlCol="0">
            <a:spAutoFit/>
          </a:bodyPr>
          <a:lstStyle/>
          <a:p>
            <a:r>
              <a:rPr lang="en-US" dirty="0">
                <a:solidFill>
                  <a:schemeClr val="bg1"/>
                </a:solidFill>
              </a:rPr>
              <a:t>IS git configured?? If not run these in the command line: </a:t>
            </a:r>
          </a:p>
        </p:txBody>
      </p:sp>
    </p:spTree>
    <p:extLst>
      <p:ext uri="{BB962C8B-B14F-4D97-AF65-F5344CB8AC3E}">
        <p14:creationId xmlns:p14="http://schemas.microsoft.com/office/powerpoint/2010/main" val="1494903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el 1">
            <a:extLst>
              <a:ext uri="{FF2B5EF4-FFF2-40B4-BE49-F238E27FC236}">
                <a16:creationId xmlns:a16="http://schemas.microsoft.com/office/drawing/2014/main" id="{39242983-EEE6-23DE-FB95-09289DE0B19B}"/>
              </a:ext>
            </a:extLst>
          </p:cNvPr>
          <p:cNvSpPr>
            <a:spLocks noGrp="1"/>
          </p:cNvSpPr>
          <p:nvPr>
            <p:ph type="title"/>
          </p:nvPr>
        </p:nvSpPr>
        <p:spPr>
          <a:xfrm>
            <a:off x="838199" y="669925"/>
            <a:ext cx="9661635" cy="1325563"/>
          </a:xfrm>
        </p:spPr>
        <p:txBody>
          <a:bodyPr anchor="b">
            <a:normAutofit/>
          </a:bodyPr>
          <a:lstStyle/>
          <a:p>
            <a:r>
              <a:rPr lang="en-US" dirty="0">
                <a:solidFill>
                  <a:schemeClr val="bg1"/>
                </a:solidFill>
              </a:rPr>
              <a:t>Exercise 1 </a:t>
            </a:r>
            <a:br>
              <a:rPr lang="en-US" dirty="0">
                <a:solidFill>
                  <a:schemeClr val="bg1"/>
                </a:solidFill>
              </a:rPr>
            </a:br>
            <a:r>
              <a:rPr lang="en-US" dirty="0">
                <a:solidFill>
                  <a:schemeClr val="bg1"/>
                </a:solidFill>
              </a:rPr>
              <a:t>- add a local folder to GitHub</a:t>
            </a:r>
          </a:p>
        </p:txBody>
      </p:sp>
      <p:cxnSp>
        <p:nvCxnSpPr>
          <p:cNvPr id="17" name="Straight Connector 16">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ladsholder til indhold 2">
            <a:extLst>
              <a:ext uri="{FF2B5EF4-FFF2-40B4-BE49-F238E27FC236}">
                <a16:creationId xmlns:a16="http://schemas.microsoft.com/office/drawing/2014/main" id="{2E83CF24-0BCE-7903-3A43-1DA52DDD4E03}"/>
              </a:ext>
            </a:extLst>
          </p:cNvPr>
          <p:cNvSpPr>
            <a:spLocks noGrp="1"/>
          </p:cNvSpPr>
          <p:nvPr>
            <p:ph idx="1"/>
          </p:nvPr>
        </p:nvSpPr>
        <p:spPr>
          <a:xfrm>
            <a:off x="1392667" y="2398957"/>
            <a:ext cx="9406666" cy="3526144"/>
          </a:xfrm>
        </p:spPr>
        <p:txBody>
          <a:bodyPr>
            <a:normAutofit/>
          </a:bodyPr>
          <a:lstStyle/>
          <a:p>
            <a:r>
              <a:rPr lang="en-US" sz="2000" dirty="0">
                <a:solidFill>
                  <a:schemeClr val="bg1"/>
                </a:solidFill>
              </a:rPr>
              <a:t>Connecting a local folder to your repository (we will push “</a:t>
            </a:r>
            <a:r>
              <a:rPr lang="en-US" sz="2000" b="1" dirty="0">
                <a:solidFill>
                  <a:schemeClr val="bg1"/>
                </a:solidFill>
              </a:rPr>
              <a:t>HTML</a:t>
            </a:r>
            <a:r>
              <a:rPr lang="en-US" sz="2000" dirty="0">
                <a:solidFill>
                  <a:schemeClr val="bg1"/>
                </a:solidFill>
              </a:rPr>
              <a:t>” folder from the previous lesson)</a:t>
            </a:r>
          </a:p>
          <a:p>
            <a:endParaRPr lang="en-US" sz="2000" dirty="0">
              <a:solidFill>
                <a:schemeClr val="bg1"/>
              </a:solidFill>
            </a:endParaRPr>
          </a:p>
          <a:p>
            <a:r>
              <a:rPr lang="en-US" sz="2000" dirty="0">
                <a:solidFill>
                  <a:schemeClr val="bg1"/>
                </a:solidFill>
              </a:rPr>
              <a:t>Steps: </a:t>
            </a:r>
          </a:p>
          <a:p>
            <a:pPr lvl="1"/>
            <a:r>
              <a:rPr lang="en-US" sz="2000" dirty="0">
                <a:solidFill>
                  <a:schemeClr val="bg1"/>
                </a:solidFill>
              </a:rPr>
              <a:t>Make sure you have a folder on your PC called “</a:t>
            </a:r>
            <a:r>
              <a:rPr lang="en-US" sz="2000" b="1" dirty="0">
                <a:solidFill>
                  <a:schemeClr val="bg1"/>
                </a:solidFill>
              </a:rPr>
              <a:t>HTML</a:t>
            </a:r>
            <a:r>
              <a:rPr lang="en-US" sz="2000" dirty="0">
                <a:solidFill>
                  <a:schemeClr val="bg1"/>
                </a:solidFill>
              </a:rPr>
              <a:t>”</a:t>
            </a:r>
          </a:p>
          <a:p>
            <a:pPr lvl="1"/>
            <a:r>
              <a:rPr lang="en-US" sz="2000" dirty="0">
                <a:solidFill>
                  <a:schemeClr val="bg1"/>
                </a:solidFill>
              </a:rPr>
              <a:t>Make an empty repository on </a:t>
            </a:r>
            <a:r>
              <a:rPr lang="en-US" sz="2000" b="1" dirty="0">
                <a:solidFill>
                  <a:schemeClr val="bg1"/>
                </a:solidFill>
              </a:rPr>
              <a:t>GitHub</a:t>
            </a:r>
            <a:r>
              <a:rPr lang="en-US" sz="2000" dirty="0">
                <a:solidFill>
                  <a:schemeClr val="bg1"/>
                </a:solidFill>
              </a:rPr>
              <a:t> called </a:t>
            </a:r>
            <a:r>
              <a:rPr lang="en-US" sz="2000" b="1" dirty="0">
                <a:solidFill>
                  <a:schemeClr val="bg1"/>
                </a:solidFill>
              </a:rPr>
              <a:t>HTML or Digital Technologies or whatever you want</a:t>
            </a:r>
          </a:p>
          <a:p>
            <a:pPr lvl="1"/>
            <a:r>
              <a:rPr lang="en-US" sz="2000" dirty="0">
                <a:solidFill>
                  <a:schemeClr val="bg1"/>
                </a:solidFill>
              </a:rPr>
              <a:t>Open the terminal and navigate to the right directory (</a:t>
            </a:r>
            <a:r>
              <a:rPr lang="en-US" sz="2000" b="1" dirty="0">
                <a:solidFill>
                  <a:schemeClr val="bg1"/>
                </a:solidFill>
              </a:rPr>
              <a:t>HTML</a:t>
            </a:r>
            <a:r>
              <a:rPr lang="en-US" sz="2000" dirty="0">
                <a:solidFill>
                  <a:schemeClr val="bg1"/>
                </a:solidFill>
              </a:rPr>
              <a:t> folder)</a:t>
            </a:r>
          </a:p>
          <a:p>
            <a:pPr lvl="1"/>
            <a:r>
              <a:rPr lang="en-US" sz="2000" dirty="0">
                <a:solidFill>
                  <a:schemeClr val="bg1"/>
                </a:solidFill>
              </a:rPr>
              <a:t>Push it using commands in the terminal </a:t>
            </a:r>
          </a:p>
          <a:p>
            <a:pPr lvl="1"/>
            <a:endParaRPr lang="en-US" sz="2000" dirty="0">
              <a:solidFill>
                <a:schemeClr val="bg1"/>
              </a:solidFill>
            </a:endParaRPr>
          </a:p>
          <a:p>
            <a:pPr lvl="1"/>
            <a:endParaRPr lang="en-US" sz="2000" dirty="0">
              <a:solidFill>
                <a:schemeClr val="bg1"/>
              </a:solidFill>
            </a:endParaRPr>
          </a:p>
          <a:p>
            <a:endParaRPr lang="en-US" sz="2000" dirty="0">
              <a:solidFill>
                <a:schemeClr val="bg1"/>
              </a:solidFill>
            </a:endParaRPr>
          </a:p>
        </p:txBody>
      </p:sp>
      <p:sp>
        <p:nvSpPr>
          <p:cNvPr id="19" name="Rectangle 18">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0918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el 1">
            <a:extLst>
              <a:ext uri="{FF2B5EF4-FFF2-40B4-BE49-F238E27FC236}">
                <a16:creationId xmlns:a16="http://schemas.microsoft.com/office/drawing/2014/main" id="{B17B4608-6CF9-08C0-B52A-6725E33C1A35}"/>
              </a:ext>
            </a:extLst>
          </p:cNvPr>
          <p:cNvSpPr>
            <a:spLocks noGrp="1"/>
          </p:cNvSpPr>
          <p:nvPr>
            <p:ph type="title"/>
          </p:nvPr>
        </p:nvSpPr>
        <p:spPr>
          <a:xfrm>
            <a:off x="838200" y="669925"/>
            <a:ext cx="4508946" cy="1325563"/>
          </a:xfrm>
        </p:spPr>
        <p:txBody>
          <a:bodyPr anchor="b">
            <a:normAutofit/>
          </a:bodyPr>
          <a:lstStyle/>
          <a:p>
            <a:pPr algn="r"/>
            <a:r>
              <a:rPr lang="en-US">
                <a:solidFill>
                  <a:schemeClr val="bg1"/>
                </a:solidFill>
              </a:rPr>
              <a:t>Let’s do it together! </a:t>
            </a:r>
          </a:p>
        </p:txBody>
      </p:sp>
      <p:cxnSp>
        <p:nvCxnSpPr>
          <p:cNvPr id="11" name="Straight Connector 10">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Rectangle 1">
            <a:extLst>
              <a:ext uri="{FF2B5EF4-FFF2-40B4-BE49-F238E27FC236}">
                <a16:creationId xmlns:a16="http://schemas.microsoft.com/office/drawing/2014/main" id="{695BF2EF-81F7-4105-9881-3BE4A5E2FF7F}"/>
              </a:ext>
            </a:extLst>
          </p:cNvPr>
          <p:cNvSpPr>
            <a:spLocks noGrp="1" noChangeArrowheads="1"/>
          </p:cNvSpPr>
          <p:nvPr>
            <p:ph idx="1"/>
          </p:nvPr>
        </p:nvSpPr>
        <p:spPr bwMode="auto">
          <a:xfrm>
            <a:off x="1392667" y="2398957"/>
            <a:ext cx="9406666" cy="3526144"/>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457056" tIns="45720" rIns="91440" bIns="45720" numCol="1" anchorCtr="0" compatLnSpc="1">
            <a:prstTxWarp prst="textNoShape">
              <a:avLst/>
            </a:prstTxWarp>
            <a:normAutofit/>
          </a:bodyPr>
          <a:lstStyle>
            <a:lvl1pPr eaLnBrk="0" fontAlgn="base" hangingPunct="0">
              <a:spcBef>
                <a:spcPct val="0"/>
              </a:spcBef>
              <a:spcAft>
                <a:spcPct val="0"/>
              </a:spcAft>
              <a:tabLst>
                <a:tab pos="457200" algn="l"/>
              </a:tabLst>
              <a:defRPr>
                <a:solidFill>
                  <a:schemeClr val="tx1"/>
                </a:solidFill>
                <a:latin typeface="Arial" panose="020B0604020202020204" pitchFamily="34" charset="0"/>
              </a:defRPr>
            </a:lvl1pPr>
            <a:lvl2pPr eaLnBrk="0" fontAlgn="base" hangingPunct="0">
              <a:spcBef>
                <a:spcPct val="0"/>
              </a:spcBef>
              <a:spcAft>
                <a:spcPct val="0"/>
              </a:spcAft>
              <a:tabLst>
                <a:tab pos="457200" algn="l"/>
              </a:tabLst>
              <a:defRPr>
                <a:solidFill>
                  <a:schemeClr val="tx1"/>
                </a:solidFill>
                <a:latin typeface="Arial" panose="020B0604020202020204" pitchFamily="34" charset="0"/>
              </a:defRPr>
            </a:lvl2pPr>
            <a:lvl3pPr eaLnBrk="0" fontAlgn="base" hangingPunct="0">
              <a:spcBef>
                <a:spcPct val="0"/>
              </a:spcBef>
              <a:spcAft>
                <a:spcPct val="0"/>
              </a:spcAft>
              <a:tabLst>
                <a:tab pos="457200" algn="l"/>
              </a:tabLst>
              <a:defRPr>
                <a:solidFill>
                  <a:schemeClr val="tx1"/>
                </a:solidFill>
                <a:latin typeface="Arial" panose="020B0604020202020204" pitchFamily="34" charset="0"/>
              </a:defRPr>
            </a:lvl3pPr>
            <a:lvl4pPr eaLnBrk="0" fontAlgn="base" hangingPunct="0">
              <a:spcBef>
                <a:spcPct val="0"/>
              </a:spcBef>
              <a:spcAft>
                <a:spcPct val="0"/>
              </a:spcAft>
              <a:tabLst>
                <a:tab pos="457200" algn="l"/>
              </a:tabLst>
              <a:defRPr>
                <a:solidFill>
                  <a:schemeClr val="tx1"/>
                </a:solidFill>
                <a:latin typeface="Arial" panose="020B0604020202020204" pitchFamily="34" charset="0"/>
              </a:defRPr>
            </a:lvl4pPr>
            <a:lvl5pPr eaLnBrk="0" fontAlgn="base" hangingPunct="0">
              <a:spcBef>
                <a:spcPct val="0"/>
              </a:spcBef>
              <a:spcAft>
                <a:spcPct val="0"/>
              </a:spcAft>
              <a:tabLst>
                <a:tab pos="457200" algn="l"/>
              </a:tabLst>
              <a:defRPr>
                <a:solidFill>
                  <a:schemeClr val="tx1"/>
                </a:solidFill>
                <a:latin typeface="Arial" panose="020B0604020202020204" pitchFamily="34" charset="0"/>
              </a:defRPr>
            </a:lvl5pPr>
            <a:lvl6pPr eaLnBrk="0" fontAlgn="base" hangingPunct="0">
              <a:spcBef>
                <a:spcPct val="0"/>
              </a:spcBef>
              <a:spcAft>
                <a:spcPct val="0"/>
              </a:spcAft>
              <a:tabLst>
                <a:tab pos="457200" algn="l"/>
              </a:tabLst>
              <a:defRPr>
                <a:solidFill>
                  <a:schemeClr val="tx1"/>
                </a:solidFill>
                <a:latin typeface="Arial" panose="020B0604020202020204" pitchFamily="34" charset="0"/>
              </a:defRPr>
            </a:lvl6pPr>
            <a:lvl7pPr eaLnBrk="0" fontAlgn="base" hangingPunct="0">
              <a:spcBef>
                <a:spcPct val="0"/>
              </a:spcBef>
              <a:spcAft>
                <a:spcPct val="0"/>
              </a:spcAft>
              <a:tabLst>
                <a:tab pos="457200" algn="l"/>
              </a:tabLst>
              <a:defRPr>
                <a:solidFill>
                  <a:schemeClr val="tx1"/>
                </a:solidFill>
                <a:latin typeface="Arial" panose="020B0604020202020204" pitchFamily="34" charset="0"/>
              </a:defRPr>
            </a:lvl7pPr>
            <a:lvl8pPr eaLnBrk="0" fontAlgn="base" hangingPunct="0">
              <a:spcBef>
                <a:spcPct val="0"/>
              </a:spcBef>
              <a:spcAft>
                <a:spcPct val="0"/>
              </a:spcAft>
              <a:tabLst>
                <a:tab pos="457200" algn="l"/>
              </a:tabLst>
              <a:defRPr>
                <a:solidFill>
                  <a:schemeClr val="tx1"/>
                </a:solidFill>
                <a:latin typeface="Arial" panose="020B0604020202020204" pitchFamily="34" charset="0"/>
              </a:defRPr>
            </a:lvl8pPr>
            <a:lvl9pPr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marL="0" marR="0" lvl="0" indent="0" defTabSz="914400" rtl="0" eaLnBrk="0" fontAlgn="base" latinLnBrk="0" hangingPunct="0">
              <a:spcBef>
                <a:spcPct val="0"/>
              </a:spcBef>
              <a:spcAft>
                <a:spcPts val="600"/>
              </a:spcAft>
              <a:buClrTx/>
              <a:buSzTx/>
              <a:buFontTx/>
              <a:buNone/>
              <a:tabLst>
                <a:tab pos="457200" algn="l"/>
              </a:tabLst>
            </a:pPr>
            <a:r>
              <a:rPr kumimoji="0" lang="en-US" altLang="da-DK" sz="2000" b="1" i="0" u="none" strike="noStrike" cap="none" normalizeH="0" baseline="0" dirty="0">
                <a:ln>
                  <a:noFill/>
                </a:ln>
                <a:solidFill>
                  <a:schemeClr val="bg1"/>
                </a:solidFill>
                <a:effectLst/>
                <a:latin typeface="Arial Unicode MS" panose="020B0604020202020204" pitchFamily="34" charset="-128"/>
                <a:ea typeface="Calibri" panose="020F0502020204030204" pitchFamily="34" charset="0"/>
                <a:cs typeface="Courier New" panose="02070309020205020404" pitchFamily="49" charset="0"/>
              </a:rPr>
              <a:t>Connect local folder to remote GitHub repository</a:t>
            </a:r>
          </a:p>
          <a:p>
            <a:pPr marL="0" marR="0" lvl="0" indent="0" defTabSz="914400" rtl="0" eaLnBrk="0" fontAlgn="base" latinLnBrk="0" hangingPunct="0">
              <a:spcBef>
                <a:spcPct val="0"/>
              </a:spcBef>
              <a:spcAft>
                <a:spcPts val="600"/>
              </a:spcAft>
              <a:buClrTx/>
              <a:buSzTx/>
              <a:buFontTx/>
              <a:buNone/>
              <a:tabLst>
                <a:tab pos="457200" algn="l"/>
              </a:tabLst>
            </a:pPr>
            <a:endParaRPr lang="en-US" altLang="da-DK" sz="2000" b="1" dirty="0">
              <a:solidFill>
                <a:schemeClr val="bg1"/>
              </a:solidFill>
              <a:latin typeface="Arial Unicode MS" panose="020B0604020202020204" pitchFamily="34" charset="-128"/>
              <a:ea typeface="Calibri" panose="020F0502020204030204" pitchFamily="34" charset="0"/>
              <a:cs typeface="Courier New" panose="02070309020205020404" pitchFamily="49" charset="0"/>
            </a:endParaRPr>
          </a:p>
          <a:p>
            <a:pPr marL="0" marR="0" lvl="0" indent="0" defTabSz="914400" rtl="0" eaLnBrk="0" fontAlgn="base" latinLnBrk="0" hangingPunct="0">
              <a:spcBef>
                <a:spcPct val="0"/>
              </a:spcBef>
              <a:spcAft>
                <a:spcPts val="600"/>
              </a:spcAft>
              <a:buClrTx/>
              <a:buSzTx/>
              <a:buFontTx/>
              <a:buNone/>
              <a:tabLst>
                <a:tab pos="457200" algn="l"/>
              </a:tabLst>
            </a:pPr>
            <a:r>
              <a:rPr kumimoji="0" lang="en-US" altLang="da-DK" sz="2000" b="1" i="0" u="none" strike="noStrike" cap="none" normalizeH="0" baseline="0" dirty="0">
                <a:ln>
                  <a:noFill/>
                </a:ln>
                <a:solidFill>
                  <a:schemeClr val="bg1"/>
                </a:solidFill>
                <a:effectLst/>
                <a:latin typeface="Arial Unicode MS" panose="020B0604020202020204" pitchFamily="34" charset="-128"/>
                <a:ea typeface="Calibri" panose="020F0502020204030204" pitchFamily="34" charset="0"/>
                <a:cs typeface="Courier New" panose="02070309020205020404" pitchFamily="49" charset="0"/>
              </a:rPr>
              <a:t>Steps:  </a:t>
            </a:r>
            <a:endParaRPr kumimoji="0" lang="en-US" altLang="da-DK" sz="2000" b="0" i="0" u="none" strike="noStrike" cap="none" normalizeH="0" baseline="0" dirty="0">
              <a:ln>
                <a:noFill/>
              </a:ln>
              <a:solidFill>
                <a:schemeClr val="bg1"/>
              </a:solidFill>
              <a:effectLst/>
              <a:ea typeface="Times New Roman" panose="02020603050405020304" pitchFamily="18" charset="0"/>
            </a:endParaRPr>
          </a:p>
          <a:p>
            <a:pPr marL="914400" lvl="1" indent="-457200">
              <a:spcAft>
                <a:spcPts val="600"/>
              </a:spcAft>
              <a:buFont typeface="+mj-lt"/>
              <a:buAutoNum type="arabicPeriod"/>
            </a:pPr>
            <a:r>
              <a:rPr kumimoji="0" lang="en-US" altLang="da-DK" sz="2000" b="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Create a new repository on GitHub.</a:t>
            </a:r>
          </a:p>
          <a:p>
            <a:pPr marL="914400" lvl="1" indent="-457200">
              <a:spcAft>
                <a:spcPts val="600"/>
              </a:spcAft>
              <a:buFont typeface="+mj-lt"/>
              <a:buAutoNum type="arabicPeriod"/>
            </a:pPr>
            <a:r>
              <a:rPr kumimoji="0" lang="en-US" altLang="da-DK" sz="2000" b="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Open </a:t>
            </a:r>
            <a:r>
              <a:rPr lang="en-US" altLang="da-DK" sz="2000" dirty="0">
                <a:solidFill>
                  <a:schemeClr val="bg1"/>
                </a:solidFill>
                <a:ea typeface="Times New Roman" panose="02020603050405020304" pitchFamily="18" charset="0"/>
              </a:rPr>
              <a:t>the Terminal</a:t>
            </a:r>
            <a:r>
              <a:rPr kumimoji="0" lang="en-US" altLang="da-DK" sz="2000" b="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a:t>
            </a:r>
          </a:p>
          <a:p>
            <a:pPr marL="914400" lvl="1" indent="-457200">
              <a:spcAft>
                <a:spcPts val="600"/>
              </a:spcAft>
              <a:buFont typeface="+mj-lt"/>
              <a:buAutoNum type="arabicPeriod"/>
            </a:pPr>
            <a:r>
              <a:rPr kumimoji="0" lang="en-US" altLang="da-DK" sz="2000" b="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Change the current working directory to your local project.</a:t>
            </a:r>
          </a:p>
          <a:p>
            <a:pPr marL="914400" lvl="1" indent="-457200">
              <a:spcAft>
                <a:spcPts val="600"/>
              </a:spcAft>
              <a:buFont typeface="+mj-lt"/>
              <a:buAutoNum type="arabicPeriod"/>
            </a:pPr>
            <a:r>
              <a:rPr kumimoji="0" lang="en-US" altLang="da-DK" sz="2000" b="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Connect via terminal </a:t>
            </a:r>
          </a:p>
        </p:txBody>
      </p:sp>
      <p:sp>
        <p:nvSpPr>
          <p:cNvPr id="13" name="Rectangle 12">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05082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el 1">
            <a:extLst>
              <a:ext uri="{FF2B5EF4-FFF2-40B4-BE49-F238E27FC236}">
                <a16:creationId xmlns:a16="http://schemas.microsoft.com/office/drawing/2014/main" id="{7C02F8C5-A9AE-55ED-3432-A9037316AA41}"/>
              </a:ext>
            </a:extLst>
          </p:cNvPr>
          <p:cNvSpPr>
            <a:spLocks noGrp="1"/>
          </p:cNvSpPr>
          <p:nvPr>
            <p:ph type="title"/>
          </p:nvPr>
        </p:nvSpPr>
        <p:spPr>
          <a:xfrm>
            <a:off x="364022" y="316445"/>
            <a:ext cx="5731978" cy="1225650"/>
          </a:xfrm>
        </p:spPr>
        <p:txBody>
          <a:bodyPr anchor="b">
            <a:normAutofit/>
          </a:bodyPr>
          <a:lstStyle/>
          <a:p>
            <a:r>
              <a:rPr lang="en-US" sz="3800" dirty="0">
                <a:solidFill>
                  <a:schemeClr val="bg1"/>
                </a:solidFill>
              </a:rPr>
              <a:t>Navigate to right directory</a:t>
            </a:r>
          </a:p>
        </p:txBody>
      </p:sp>
      <p:pic>
        <p:nvPicPr>
          <p:cNvPr id="4" name="Billede 3">
            <a:extLst>
              <a:ext uri="{FF2B5EF4-FFF2-40B4-BE49-F238E27FC236}">
                <a16:creationId xmlns:a16="http://schemas.microsoft.com/office/drawing/2014/main" id="{0C5CE15C-E304-402E-CF34-29330096104F}"/>
              </a:ext>
            </a:extLst>
          </p:cNvPr>
          <p:cNvPicPr>
            <a:picLocks noChangeAspect="1"/>
          </p:cNvPicPr>
          <p:nvPr/>
        </p:nvPicPr>
        <p:blipFill>
          <a:blip r:embed="rId2"/>
          <a:stretch>
            <a:fillRect/>
          </a:stretch>
        </p:blipFill>
        <p:spPr>
          <a:xfrm>
            <a:off x="104106" y="4670114"/>
            <a:ext cx="5666547" cy="1671632"/>
          </a:xfrm>
          <a:prstGeom prst="rect">
            <a:avLst/>
          </a:prstGeom>
        </p:spPr>
      </p:pic>
      <p:cxnSp>
        <p:nvCxnSpPr>
          <p:cNvPr id="11" name="Straight Connector 10">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527800"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ladsholder til indhold 2">
            <a:extLst>
              <a:ext uri="{FF2B5EF4-FFF2-40B4-BE49-F238E27FC236}">
                <a16:creationId xmlns:a16="http://schemas.microsoft.com/office/drawing/2014/main" id="{46398CFA-0753-28EE-EDD7-497530A3D1AD}"/>
              </a:ext>
            </a:extLst>
          </p:cNvPr>
          <p:cNvSpPr>
            <a:spLocks noGrp="1"/>
          </p:cNvSpPr>
          <p:nvPr>
            <p:ph idx="1"/>
          </p:nvPr>
        </p:nvSpPr>
        <p:spPr>
          <a:xfrm>
            <a:off x="381376" y="1388592"/>
            <a:ext cx="4713997" cy="3647710"/>
          </a:xfrm>
        </p:spPr>
        <p:txBody>
          <a:bodyPr>
            <a:normAutofit/>
          </a:bodyPr>
          <a:lstStyle/>
          <a:p>
            <a:pPr marL="0" indent="0">
              <a:buNone/>
            </a:pPr>
            <a:endParaRPr lang="en-US" sz="2000" b="1" u="sng" dirty="0">
              <a:solidFill>
                <a:schemeClr val="bg1"/>
              </a:solidFill>
              <a:latin typeface="+mn-lt"/>
            </a:endParaRPr>
          </a:p>
          <a:p>
            <a:pPr marL="285750" indent="-285750">
              <a:buFont typeface="Arial" panose="020B0604020202020204" pitchFamily="34" charset="0"/>
              <a:buChar char="•"/>
            </a:pPr>
            <a:r>
              <a:rPr lang="en-US" sz="2000" dirty="0">
                <a:solidFill>
                  <a:schemeClr val="bg1"/>
                </a:solidFill>
                <a:latin typeface="+mn-lt"/>
              </a:rPr>
              <a:t>We must open our terminal and navigate to the right folder. Can be done 2 ways. </a:t>
            </a:r>
          </a:p>
          <a:p>
            <a:pPr marL="952393" lvl="1" indent="-342900">
              <a:buFont typeface="+mj-lt"/>
              <a:buAutoNum type="arabicPeriod"/>
            </a:pPr>
            <a:r>
              <a:rPr lang="en-US" sz="2000" dirty="0">
                <a:solidFill>
                  <a:schemeClr val="bg1"/>
                </a:solidFill>
                <a:latin typeface="+mn-lt"/>
              </a:rPr>
              <a:t>Using the right click method.  </a:t>
            </a:r>
          </a:p>
          <a:p>
            <a:pPr marL="952393" lvl="1" indent="-342900">
              <a:buFont typeface="+mj-lt"/>
              <a:buAutoNum type="arabicPeriod"/>
            </a:pPr>
            <a:r>
              <a:rPr lang="en-US" sz="2000" dirty="0">
                <a:solidFill>
                  <a:schemeClr val="bg1"/>
                </a:solidFill>
                <a:latin typeface="+mn-lt"/>
              </a:rPr>
              <a:t>Using the terminal.</a:t>
            </a:r>
          </a:p>
          <a:p>
            <a:endParaRPr lang="en-US" sz="2000" dirty="0">
              <a:solidFill>
                <a:schemeClr val="bg1"/>
              </a:solidFill>
            </a:endParaRPr>
          </a:p>
        </p:txBody>
      </p:sp>
      <p:cxnSp>
        <p:nvCxnSpPr>
          <p:cNvPr id="13" name="Straight Connector 12">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527800"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Tekstfelt 5">
            <a:extLst>
              <a:ext uri="{FF2B5EF4-FFF2-40B4-BE49-F238E27FC236}">
                <a16:creationId xmlns:a16="http://schemas.microsoft.com/office/drawing/2014/main" id="{5F4D667F-4C24-9A0D-F109-8A87C74FBCB8}"/>
              </a:ext>
            </a:extLst>
          </p:cNvPr>
          <p:cNvSpPr txBox="1"/>
          <p:nvPr/>
        </p:nvSpPr>
        <p:spPr>
          <a:xfrm>
            <a:off x="364022" y="4114999"/>
            <a:ext cx="6096000" cy="369332"/>
          </a:xfrm>
          <a:prstGeom prst="rect">
            <a:avLst/>
          </a:prstGeom>
          <a:noFill/>
        </p:spPr>
        <p:txBody>
          <a:bodyPr wrap="square">
            <a:spAutoFit/>
          </a:bodyPr>
          <a:lstStyle/>
          <a:p>
            <a:r>
              <a:rPr lang="en-US" sz="1800" b="1" u="sng" dirty="0">
                <a:solidFill>
                  <a:schemeClr val="bg1"/>
                </a:solidFill>
                <a:latin typeface="+mn-lt"/>
              </a:rPr>
              <a:t>How to use the terminal: (commands)</a:t>
            </a:r>
          </a:p>
        </p:txBody>
      </p:sp>
      <p:pic>
        <p:nvPicPr>
          <p:cNvPr id="14" name="Billede 13" descr="Et billede, der indeholder tekst, skærmbillede, software, Operationssystem&#10;&#10;Automatisk genereret beskrivelse">
            <a:extLst>
              <a:ext uri="{FF2B5EF4-FFF2-40B4-BE49-F238E27FC236}">
                <a16:creationId xmlns:a16="http://schemas.microsoft.com/office/drawing/2014/main" id="{933DB162-47EA-6ABE-0460-7D37489B85FB}"/>
              </a:ext>
            </a:extLst>
          </p:cNvPr>
          <p:cNvPicPr>
            <a:picLocks noChangeAspect="1"/>
          </p:cNvPicPr>
          <p:nvPr/>
        </p:nvPicPr>
        <p:blipFill>
          <a:blip r:embed="rId3"/>
          <a:stretch>
            <a:fillRect/>
          </a:stretch>
        </p:blipFill>
        <p:spPr>
          <a:xfrm>
            <a:off x="6845271" y="74514"/>
            <a:ext cx="2480739" cy="4040485"/>
          </a:xfrm>
          <a:prstGeom prst="rect">
            <a:avLst/>
          </a:prstGeom>
        </p:spPr>
      </p:pic>
      <p:cxnSp>
        <p:nvCxnSpPr>
          <p:cNvPr id="17" name="Lige pilforbindelse 16">
            <a:extLst>
              <a:ext uri="{FF2B5EF4-FFF2-40B4-BE49-F238E27FC236}">
                <a16:creationId xmlns:a16="http://schemas.microsoft.com/office/drawing/2014/main" id="{ABA1EE99-2603-58D6-97A4-7C30849DA741}"/>
              </a:ext>
            </a:extLst>
          </p:cNvPr>
          <p:cNvCxnSpPr/>
          <p:nvPr/>
        </p:nvCxnSpPr>
        <p:spPr>
          <a:xfrm>
            <a:off x="4704522" y="2849216"/>
            <a:ext cx="2690191" cy="108000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19" name="Billede 18" descr="Et billede, der indeholder tekst, Font/skrifttype, Webside, skærmbillede&#10;&#10;Automatisk genereret beskrivelse">
            <a:extLst>
              <a:ext uri="{FF2B5EF4-FFF2-40B4-BE49-F238E27FC236}">
                <a16:creationId xmlns:a16="http://schemas.microsoft.com/office/drawing/2014/main" id="{115FC1F6-AF4F-01C9-5BD1-C3350456DC97}"/>
              </a:ext>
            </a:extLst>
          </p:cNvPr>
          <p:cNvPicPr>
            <a:picLocks noChangeAspect="1"/>
          </p:cNvPicPr>
          <p:nvPr/>
        </p:nvPicPr>
        <p:blipFill>
          <a:blip r:embed="rId4"/>
          <a:stretch>
            <a:fillRect/>
          </a:stretch>
        </p:blipFill>
        <p:spPr>
          <a:xfrm>
            <a:off x="5839656" y="4299665"/>
            <a:ext cx="6090284" cy="2279785"/>
          </a:xfrm>
          <a:prstGeom prst="rect">
            <a:avLst/>
          </a:prstGeom>
        </p:spPr>
      </p:pic>
      <p:cxnSp>
        <p:nvCxnSpPr>
          <p:cNvPr id="20" name="Lige pilforbindelse 19">
            <a:extLst>
              <a:ext uri="{FF2B5EF4-FFF2-40B4-BE49-F238E27FC236}">
                <a16:creationId xmlns:a16="http://schemas.microsoft.com/office/drawing/2014/main" id="{D12727EC-CC87-4E06-F779-080CD4DD1A38}"/>
              </a:ext>
            </a:extLst>
          </p:cNvPr>
          <p:cNvCxnSpPr>
            <a:cxnSpLocks/>
          </p:cNvCxnSpPr>
          <p:nvPr/>
        </p:nvCxnSpPr>
        <p:spPr>
          <a:xfrm>
            <a:off x="3669007" y="3241442"/>
            <a:ext cx="2101646" cy="961016"/>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2501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F912DEBC-7DF6-245C-299D-A40C7C7C21F3}"/>
              </a:ext>
            </a:extLst>
          </p:cNvPr>
          <p:cNvSpPr>
            <a:spLocks noGrp="1"/>
          </p:cNvSpPr>
          <p:nvPr>
            <p:ph type="title"/>
          </p:nvPr>
        </p:nvSpPr>
        <p:spPr>
          <a:xfrm>
            <a:off x="3501896" y="1271675"/>
            <a:ext cx="5505441" cy="2387600"/>
          </a:xfrm>
        </p:spPr>
        <p:txBody>
          <a:bodyPr vert="horz" lIns="91440" tIns="45720" rIns="91440" bIns="45720" rtlCol="0" anchor="b">
            <a:normAutofit/>
          </a:bodyPr>
          <a:lstStyle/>
          <a:p>
            <a:pPr algn="ctr"/>
            <a:r>
              <a:rPr lang="en-US" sz="4200" kern="1200" dirty="0">
                <a:solidFill>
                  <a:schemeClr val="bg1"/>
                </a:solidFill>
                <a:latin typeface="+mj-lt"/>
                <a:ea typeface="+mj-ea"/>
                <a:cs typeface="+mj-cs"/>
              </a:rPr>
              <a:t>Now: TERMINAL!</a:t>
            </a:r>
            <a:br>
              <a:rPr lang="en-US" sz="4200" kern="1200" dirty="0">
                <a:solidFill>
                  <a:schemeClr val="bg1"/>
                </a:solidFill>
                <a:latin typeface="+mj-lt"/>
                <a:ea typeface="+mj-ea"/>
                <a:cs typeface="+mj-cs"/>
              </a:rPr>
            </a:br>
            <a:endParaRPr lang="en-US" sz="4200" kern="1200" dirty="0">
              <a:solidFill>
                <a:schemeClr val="bg1"/>
              </a:solidFill>
              <a:latin typeface="+mj-lt"/>
              <a:ea typeface="+mj-ea"/>
              <a:cs typeface="+mj-cs"/>
            </a:endParaRPr>
          </a:p>
        </p:txBody>
      </p:sp>
      <p:cxnSp>
        <p:nvCxnSpPr>
          <p:cNvPr id="19" name="Straight Connector 18">
            <a:extLst>
              <a:ext uri="{FF2B5EF4-FFF2-40B4-BE49-F238E27FC236}">
                <a16:creationId xmlns:a16="http://schemas.microsoft.com/office/drawing/2014/main" id="{FEA8332D-EA74-40A2-8709-00EDB23792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17240" y="3429000"/>
            <a:ext cx="0" cy="316487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358801C-1E89-48FF-B14F-D76A2EA14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4797" y="816429"/>
            <a:ext cx="8239647" cy="5225143"/>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a:extLst>
              <a:ext uri="{FF2B5EF4-FFF2-40B4-BE49-F238E27FC236}">
                <a16:creationId xmlns:a16="http://schemas.microsoft.com/office/drawing/2014/main" id="{AB88284F-ED00-40CA-B57D-89C49E8EC6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00357" y="272979"/>
            <a:ext cx="0" cy="2906211"/>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4222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el 1">
            <a:extLst>
              <a:ext uri="{FF2B5EF4-FFF2-40B4-BE49-F238E27FC236}">
                <a16:creationId xmlns:a16="http://schemas.microsoft.com/office/drawing/2014/main" id="{4B049650-0886-7E84-18BE-8E9BB4326793}"/>
              </a:ext>
            </a:extLst>
          </p:cNvPr>
          <p:cNvSpPr>
            <a:spLocks noGrp="1"/>
          </p:cNvSpPr>
          <p:nvPr>
            <p:ph type="title"/>
          </p:nvPr>
        </p:nvSpPr>
        <p:spPr>
          <a:xfrm>
            <a:off x="231913" y="1343411"/>
            <a:ext cx="7679635" cy="5116784"/>
          </a:xfrm>
        </p:spPr>
        <p:txBody>
          <a:bodyPr anchor="ctr">
            <a:noAutofit/>
          </a:bodyPr>
          <a:lstStyle/>
          <a:p>
            <a:pPr marR="0" lvl="0" defTabSz="914400" rtl="0" eaLnBrk="0" fontAlgn="base" latinLnBrk="0" hangingPunct="0">
              <a:lnSpc>
                <a:spcPct val="100000"/>
              </a:lnSpc>
              <a:spcBef>
                <a:spcPct val="0"/>
              </a:spcBef>
              <a:spcAft>
                <a:spcPct val="0"/>
              </a:spcAft>
              <a:tabLst>
                <a:tab pos="457200" algn="l"/>
              </a:tabLst>
            </a:pPr>
            <a: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1. Initialize the local directory as a Git repository:</a:t>
            </a:r>
            <a:b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br>
            <a: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 </a:t>
            </a:r>
            <a:r>
              <a:rPr kumimoji="0" lang="en-US" altLang="da-DK" sz="1400" i="0" u="none" strike="noStrike" cap="none" normalizeH="0" baseline="0" dirty="0">
                <a:ln>
                  <a:noFill/>
                </a:ln>
                <a:solidFill>
                  <a:srgbClr val="FF0000"/>
                </a:solidFill>
                <a:effectLst/>
                <a:latin typeface="Arial Unicode MS" panose="020B0604020202020204" pitchFamily="34" charset="-128"/>
                <a:ea typeface="Times New Roman" panose="02020603050405020304" pitchFamily="18" charset="0"/>
                <a:cs typeface="Courier New" panose="02070309020205020404" pitchFamily="49" charset="0"/>
              </a:rPr>
              <a:t>$ git </a:t>
            </a:r>
            <a:r>
              <a:rPr kumimoji="0" lang="en-US" altLang="da-DK" sz="1400" i="0" u="none" strike="noStrike" cap="none" normalizeH="0" baseline="0" dirty="0" err="1">
                <a:ln>
                  <a:noFill/>
                </a:ln>
                <a:solidFill>
                  <a:srgbClr val="FF0000"/>
                </a:solidFill>
                <a:effectLst/>
                <a:latin typeface="Arial Unicode MS" panose="020B0604020202020204" pitchFamily="34" charset="-128"/>
                <a:ea typeface="Times New Roman" panose="02020603050405020304" pitchFamily="18" charset="0"/>
                <a:cs typeface="Courier New" panose="02070309020205020404" pitchFamily="49" charset="0"/>
              </a:rPr>
              <a:t>init</a:t>
            </a:r>
            <a:r>
              <a:rPr kumimoji="0" lang="en-US" altLang="da-DK" sz="1400" i="0" u="none" strike="noStrike" cap="none" normalizeH="0" baseline="0" dirty="0">
                <a:ln>
                  <a:noFill/>
                </a:ln>
                <a:solidFill>
                  <a:srgbClr val="FF0000"/>
                </a:solidFill>
                <a:effectLst/>
              </a:rPr>
              <a:t> </a:t>
            </a:r>
            <a:br>
              <a:rPr kumimoji="0" lang="en-US" altLang="da-DK" sz="1400" i="0" u="none" strike="noStrike" cap="none" normalizeH="0" baseline="0" dirty="0">
                <a:ln>
                  <a:noFill/>
                </a:ln>
                <a:solidFill>
                  <a:schemeClr val="bg1"/>
                </a:solidFill>
                <a:effectLst/>
              </a:rPr>
            </a:br>
            <a:br>
              <a:rPr kumimoji="0" lang="en-US" altLang="da-DK" sz="1400" i="0" u="none" strike="noStrike" cap="none" normalizeH="0" baseline="0" dirty="0">
                <a:ln>
                  <a:noFill/>
                </a:ln>
                <a:solidFill>
                  <a:schemeClr val="bg1"/>
                </a:solidFill>
                <a:effectLst/>
              </a:rPr>
            </a:br>
            <a:r>
              <a:rPr kumimoji="0" lang="en-US" altLang="da-DK" sz="1400" i="0" u="none" strike="noStrike" cap="none" normalizeH="0" baseline="0" dirty="0">
                <a:ln>
                  <a:noFill/>
                </a:ln>
                <a:solidFill>
                  <a:schemeClr val="bg1"/>
                </a:solidFill>
                <a:effectLst/>
              </a:rPr>
              <a:t>2.  </a:t>
            </a:r>
            <a: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Add the files in your new local repository. This stages them for the first commit:</a:t>
            </a:r>
            <a:b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br>
            <a:r>
              <a:rPr lang="en-US" altLang="da-DK" sz="1400" dirty="0">
                <a:solidFill>
                  <a:schemeClr val="bg1"/>
                </a:solidFill>
                <a:latin typeface="Arial" panose="020B0604020202020204" pitchFamily="34" charset="0"/>
              </a:rPr>
              <a:t> </a:t>
            </a:r>
            <a:r>
              <a:rPr kumimoji="0" lang="en-US" altLang="da-DK" sz="1400" i="0" u="none" strike="noStrike" cap="none" normalizeH="0" baseline="0" dirty="0">
                <a:ln>
                  <a:noFill/>
                </a:ln>
                <a:solidFill>
                  <a:srgbClr val="FF0000"/>
                </a:solidFill>
                <a:effectLst/>
                <a:latin typeface="Arial Unicode MS" panose="020B0604020202020204" pitchFamily="34" charset="-128"/>
                <a:ea typeface="Times New Roman" panose="02020603050405020304" pitchFamily="18" charset="0"/>
                <a:cs typeface="Courier New" panose="02070309020205020404" pitchFamily="49" charset="0"/>
              </a:rPr>
              <a:t>$ git add .</a:t>
            </a:r>
            <a:r>
              <a:rPr kumimoji="0" lang="en-US" altLang="da-DK" sz="1400" i="0" u="none" strike="noStrike" cap="none" normalizeH="0" baseline="0" dirty="0">
                <a:ln>
                  <a:noFill/>
                </a:ln>
                <a:solidFill>
                  <a:srgbClr val="FF0000"/>
                </a:solidFill>
                <a:effectLst/>
              </a:rPr>
              <a:t> </a:t>
            </a:r>
            <a:br>
              <a:rPr kumimoji="0" lang="en-US" altLang="da-DK" sz="1400" i="0" u="none" strike="noStrike" cap="none" normalizeH="0" baseline="0" dirty="0">
                <a:ln>
                  <a:noFill/>
                </a:ln>
                <a:solidFill>
                  <a:schemeClr val="bg1"/>
                </a:solidFill>
                <a:effectLst/>
              </a:rPr>
            </a:br>
            <a:b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br>
            <a: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3. Commit the files that you've staged in your local repository. </a:t>
            </a:r>
            <a:b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br>
            <a: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 </a:t>
            </a:r>
            <a:r>
              <a:rPr kumimoji="0" lang="en-US" altLang="da-DK" sz="1400" i="0" u="none" strike="noStrike" cap="none" normalizeH="0" baseline="0" dirty="0">
                <a:ln>
                  <a:noFill/>
                </a:ln>
                <a:solidFill>
                  <a:srgbClr val="FF0000"/>
                </a:solidFill>
                <a:effectLst/>
                <a:latin typeface="Arial Unicode MS" panose="020B0604020202020204" pitchFamily="34" charset="-128"/>
                <a:ea typeface="Times New Roman" panose="02020603050405020304" pitchFamily="18" charset="0"/>
                <a:cs typeface="Courier New" panose="02070309020205020404" pitchFamily="49" charset="0"/>
              </a:rPr>
              <a:t>$ git commit -m </a:t>
            </a:r>
            <a:r>
              <a:rPr kumimoji="0" lang="en-US" altLang="da-DK" sz="1400" i="0" u="none" strike="noStrike" cap="none" normalizeH="0" baseline="0" dirty="0">
                <a:ln>
                  <a:noFill/>
                </a:ln>
                <a:solidFill>
                  <a:srgbClr val="FF0000"/>
                </a:solidFill>
                <a:effectLst/>
                <a:latin typeface="Courier New" panose="02070309020205020404" pitchFamily="49" charset="0"/>
                <a:ea typeface="Times New Roman" panose="02020603050405020304" pitchFamily="18" charset="0"/>
              </a:rPr>
              <a:t>"First commit"</a:t>
            </a:r>
            <a:r>
              <a:rPr kumimoji="0" lang="en-US" altLang="da-DK" sz="1400" i="0" u="none" strike="noStrike" cap="none" normalizeH="0" baseline="0" dirty="0">
                <a:ln>
                  <a:noFill/>
                </a:ln>
                <a:solidFill>
                  <a:srgbClr val="FF0000"/>
                </a:solidFill>
                <a:effectLst/>
              </a:rPr>
              <a:t> </a:t>
            </a:r>
            <a:br>
              <a:rPr kumimoji="0" lang="en-US" altLang="da-DK" sz="1400" i="0" u="none" strike="noStrike" cap="none" normalizeH="0" baseline="0" dirty="0">
                <a:ln>
                  <a:noFill/>
                </a:ln>
                <a:solidFill>
                  <a:srgbClr val="FF0000"/>
                </a:solidFill>
                <a:effectLst/>
              </a:rPr>
            </a:br>
            <a:b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br>
            <a: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4. At the top of your GitHub repository's Quick Setup page, click to copy the remote repository URL.</a:t>
            </a:r>
            <a:b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br>
            <a:br>
              <a:rPr kumimoji="0" lang="en-US" altLang="da-DK" sz="1400" i="0" u="none" strike="noStrike" cap="none" normalizeH="0" baseline="0" dirty="0">
                <a:ln>
                  <a:noFill/>
                </a:ln>
                <a:solidFill>
                  <a:schemeClr val="bg1"/>
                </a:solidFill>
                <a:effectLst/>
                <a:latin typeface="Arial" panose="020B0604020202020204" pitchFamily="34" charset="0"/>
              </a:rPr>
            </a:br>
            <a:r>
              <a:rPr kumimoji="0" lang="en-US" altLang="da-DK" sz="1400" i="0" u="none" strike="noStrike" cap="none" normalizeH="0" baseline="0" dirty="0">
                <a:ln>
                  <a:noFill/>
                </a:ln>
                <a:solidFill>
                  <a:schemeClr val="bg1"/>
                </a:solidFill>
                <a:effectLst/>
                <a:latin typeface="Arial" panose="020B0604020202020204" pitchFamily="34" charset="0"/>
              </a:rPr>
              <a:t>5. </a:t>
            </a:r>
            <a: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In the Command prompt, add the URL for the remote repository where your local repository will be pushed.</a:t>
            </a:r>
            <a:r>
              <a:rPr lang="en-US" altLang="da-DK" sz="1400" dirty="0">
                <a:solidFill>
                  <a:schemeClr val="bg1"/>
                </a:solidFill>
                <a:latin typeface="Arial Unicode MS" panose="020B0604020202020204" pitchFamily="34" charset="-128"/>
                <a:ea typeface="Times New Roman" panose="02020603050405020304" pitchFamily="18" charset="0"/>
                <a:cs typeface="Courier New" panose="02070309020205020404" pitchFamily="49" charset="0"/>
              </a:rPr>
              <a:t> </a:t>
            </a:r>
            <a:br>
              <a:rPr lang="en-US" altLang="da-DK" sz="1400" dirty="0">
                <a:solidFill>
                  <a:schemeClr val="bg1"/>
                </a:solidFill>
                <a:latin typeface="Arial Unicode MS" panose="020B0604020202020204" pitchFamily="34" charset="-128"/>
                <a:ea typeface="Times New Roman" panose="02020603050405020304" pitchFamily="18" charset="0"/>
                <a:cs typeface="Courier New" panose="02070309020205020404" pitchFamily="49" charset="0"/>
              </a:rPr>
            </a:br>
            <a:r>
              <a:rPr lang="en-US" altLang="da-DK" sz="1400" dirty="0">
                <a:solidFill>
                  <a:schemeClr val="bg1"/>
                </a:solidFill>
                <a:latin typeface="Arial Unicode MS" panose="020B0604020202020204" pitchFamily="34" charset="-128"/>
                <a:ea typeface="Times New Roman" panose="02020603050405020304" pitchFamily="18" charset="0"/>
                <a:cs typeface="Courier New" panose="02070309020205020404" pitchFamily="49" charset="0"/>
              </a:rPr>
              <a:t> </a:t>
            </a:r>
            <a:r>
              <a:rPr kumimoji="0" lang="en-US" altLang="da-DK" sz="1400" i="0" u="none" strike="noStrike" cap="none" normalizeH="0" baseline="0" dirty="0">
                <a:ln>
                  <a:noFill/>
                </a:ln>
                <a:solidFill>
                  <a:srgbClr val="FF0000"/>
                </a:solidFill>
                <a:effectLst/>
                <a:latin typeface="Arial Unicode MS" panose="020B0604020202020204" pitchFamily="34" charset="-128"/>
                <a:ea typeface="Times New Roman" panose="02020603050405020304" pitchFamily="18" charset="0"/>
                <a:cs typeface="Courier New" panose="02070309020205020404" pitchFamily="49" charset="0"/>
              </a:rPr>
              <a:t>$ git remote add origin &lt;remote repository URL&gt; </a:t>
            </a:r>
            <a:r>
              <a:rPr kumimoji="0" lang="en-US" altLang="da-DK" sz="1400" i="0" u="none" strike="noStrike" cap="none" normalizeH="0" baseline="0" dirty="0">
                <a:ln>
                  <a:noFill/>
                </a:ln>
                <a:solidFill>
                  <a:schemeClr val="bg1"/>
                </a:solidFill>
                <a:effectLst/>
                <a:latin typeface="Courier New" panose="02070309020205020404" pitchFamily="49" charset="0"/>
                <a:ea typeface="Times New Roman" panose="02020603050405020304" pitchFamily="18" charset="0"/>
              </a:rPr>
              <a:t># Sets the new remote</a:t>
            </a:r>
            <a:br>
              <a:rPr kumimoji="0" lang="en-US" altLang="da-DK" sz="1400" i="0" u="none" strike="noStrike" cap="none" normalizeH="0" baseline="0" dirty="0">
                <a:ln>
                  <a:noFill/>
                </a:ln>
                <a:solidFill>
                  <a:schemeClr val="bg1"/>
                </a:solidFill>
                <a:effectLst/>
                <a:latin typeface="Courier New" panose="02070309020205020404" pitchFamily="49" charset="0"/>
                <a:ea typeface="Times New Roman" panose="02020603050405020304" pitchFamily="18" charset="0"/>
              </a:rPr>
            </a:br>
            <a:br>
              <a:rPr kumimoji="0" lang="en-US" altLang="da-DK" sz="1400" i="0" u="none" strike="noStrike" cap="none" normalizeH="0" baseline="0" dirty="0">
                <a:ln>
                  <a:noFill/>
                </a:ln>
                <a:solidFill>
                  <a:schemeClr val="bg1"/>
                </a:solidFill>
                <a:effectLst/>
                <a:latin typeface="Courier New" panose="02070309020205020404" pitchFamily="49" charset="0"/>
                <a:ea typeface="Times New Roman" panose="02020603050405020304" pitchFamily="18" charset="0"/>
              </a:rPr>
            </a:br>
            <a:r>
              <a:rPr kumimoji="0" lang="en-US" altLang="da-DK" sz="1400" i="0" u="none" strike="noStrike" cap="none" normalizeH="0" baseline="0" dirty="0">
                <a:ln>
                  <a:noFill/>
                </a:ln>
                <a:solidFill>
                  <a:schemeClr val="bg1"/>
                </a:solidFill>
                <a:effectLst/>
                <a:latin typeface="Courier New" panose="02070309020205020404" pitchFamily="49" charset="0"/>
                <a:ea typeface="Times New Roman" panose="02020603050405020304" pitchFamily="18" charset="0"/>
              </a:rPr>
              <a:t>6. </a:t>
            </a:r>
            <a:r>
              <a:rPr kumimoji="0" lang="en-US" altLang="da-DK" sz="1400" i="0" u="none" strike="noStrike" cap="none" normalizeH="0" baseline="0" dirty="0">
                <a:ln>
                  <a:noFill/>
                </a:ln>
                <a:solidFill>
                  <a:schemeClr val="bg1"/>
                </a:solidFill>
                <a:effectLst/>
                <a:latin typeface="Arial" panose="020B0604020202020204" pitchFamily="34" charset="0"/>
                <a:ea typeface="Times New Roman" panose="02020603050405020304" pitchFamily="18" charset="0"/>
              </a:rPr>
              <a:t>Push the changes in your local repository to GitHub if there is a remote branch called </a:t>
            </a:r>
            <a:r>
              <a:rPr kumimoji="0" lang="en-US" altLang="da-DK" sz="1400" i="0" u="none" strike="noStrike" cap="none" normalizeH="0" baseline="0" dirty="0">
                <a:ln>
                  <a:noFill/>
                </a:ln>
                <a:solidFill>
                  <a:schemeClr val="bg1"/>
                </a:solidFill>
                <a:effectLst/>
                <a:latin typeface="Arial Unicode MS" panose="020B0604020202020204" pitchFamily="34" charset="-128"/>
                <a:ea typeface="Times New Roman" panose="02020603050405020304" pitchFamily="18" charset="0"/>
                <a:cs typeface="Courier New" panose="02070309020205020404" pitchFamily="49" charset="0"/>
              </a:rPr>
              <a:t>main</a:t>
            </a:r>
            <a:r>
              <a:rPr kumimoji="0" lang="en-US" altLang="da-DK" sz="1400" i="0" u="none" strike="noStrike" cap="none" normalizeH="0" baseline="0" dirty="0">
                <a:ln>
                  <a:noFill/>
                </a:ln>
                <a:solidFill>
                  <a:schemeClr val="bg1"/>
                </a:solidFill>
                <a:effectLst/>
                <a:ea typeface="Times New Roman" panose="02020603050405020304" pitchFamily="18" charset="0"/>
              </a:rPr>
              <a:t> </a:t>
            </a:r>
            <a:br>
              <a:rPr kumimoji="0" lang="en-US" altLang="da-DK" sz="1400" i="0" u="none" strike="noStrike" cap="none" normalizeH="0" baseline="0" dirty="0">
                <a:ln>
                  <a:noFill/>
                </a:ln>
                <a:solidFill>
                  <a:schemeClr val="bg1"/>
                </a:solidFill>
                <a:effectLst/>
                <a:ea typeface="Times New Roman" panose="02020603050405020304" pitchFamily="18" charset="0"/>
              </a:rPr>
            </a:br>
            <a:r>
              <a:rPr kumimoji="0" lang="en-US" altLang="da-DK" sz="1400" i="0" u="none" strike="noStrike" cap="none" normalizeH="0" baseline="0" dirty="0">
                <a:ln>
                  <a:noFill/>
                </a:ln>
                <a:solidFill>
                  <a:schemeClr val="bg1"/>
                </a:solidFill>
                <a:effectLst/>
                <a:ea typeface="Times New Roman" panose="02020603050405020304" pitchFamily="18" charset="0"/>
              </a:rPr>
              <a:t> </a:t>
            </a:r>
            <a:r>
              <a:rPr kumimoji="0" lang="en-US" altLang="da-DK" sz="1400" i="0" u="none" strike="noStrike" cap="none" normalizeH="0" baseline="0" dirty="0">
                <a:ln>
                  <a:noFill/>
                </a:ln>
                <a:solidFill>
                  <a:srgbClr val="FF0000"/>
                </a:solidFill>
                <a:effectLst/>
                <a:latin typeface="Arial Unicode MS" panose="020B0604020202020204" pitchFamily="34" charset="-128"/>
                <a:ea typeface="Times New Roman" panose="02020603050405020304" pitchFamily="18" charset="0"/>
                <a:cs typeface="Courier New" panose="02070309020205020404" pitchFamily="49" charset="0"/>
              </a:rPr>
              <a:t>$ git push origin main</a:t>
            </a:r>
            <a:r>
              <a:rPr kumimoji="0" lang="en-US" altLang="da-DK" sz="1400" i="0" u="none" strike="noStrike" cap="none" normalizeH="0" baseline="0" dirty="0">
                <a:ln>
                  <a:noFill/>
                </a:ln>
                <a:solidFill>
                  <a:srgbClr val="FF0000"/>
                </a:solidFill>
                <a:effectLst/>
              </a:rPr>
              <a:t> /master (du </a:t>
            </a:r>
            <a:r>
              <a:rPr kumimoji="0" lang="en-US" altLang="da-DK" sz="1400" i="0" u="none" strike="noStrike" cap="none" normalizeH="0" baseline="0" dirty="0" err="1">
                <a:ln>
                  <a:noFill/>
                </a:ln>
                <a:solidFill>
                  <a:srgbClr val="FF0000"/>
                </a:solidFill>
                <a:effectLst/>
              </a:rPr>
              <a:t>skal</a:t>
            </a:r>
            <a:r>
              <a:rPr kumimoji="0" lang="en-US" altLang="da-DK" sz="1400" i="0" u="none" strike="noStrike" cap="none" normalizeH="0" baseline="0" dirty="0">
                <a:ln>
                  <a:noFill/>
                </a:ln>
                <a:solidFill>
                  <a:srgbClr val="FF0000"/>
                </a:solidFill>
                <a:effectLst/>
              </a:rPr>
              <a:t> </a:t>
            </a:r>
            <a:r>
              <a:rPr kumimoji="0" lang="en-US" altLang="da-DK" sz="1400" i="0" u="none" strike="noStrike" cap="none" normalizeH="0" baseline="0" dirty="0" err="1">
                <a:ln>
                  <a:noFill/>
                </a:ln>
                <a:solidFill>
                  <a:srgbClr val="FF0000"/>
                </a:solidFill>
                <a:effectLst/>
              </a:rPr>
              <a:t>bruge</a:t>
            </a:r>
            <a:r>
              <a:rPr kumimoji="0" lang="en-US" altLang="da-DK" sz="1400" i="0" u="none" strike="noStrike" cap="none" normalizeH="0" baseline="0" dirty="0">
                <a:ln>
                  <a:noFill/>
                </a:ln>
                <a:solidFill>
                  <a:srgbClr val="FF0000"/>
                </a:solidFill>
                <a:effectLst/>
              </a:rPr>
              <a:t> </a:t>
            </a:r>
            <a:r>
              <a:rPr kumimoji="0" lang="en-US" altLang="da-DK" sz="1400" i="0" u="none" strike="noStrike" cap="none" normalizeH="0" baseline="0">
                <a:ln>
                  <a:noFill/>
                </a:ln>
                <a:solidFill>
                  <a:srgbClr val="FF0000"/>
                </a:solidFill>
                <a:effectLst/>
              </a:rPr>
              <a:t>master) </a:t>
            </a:r>
            <a:br>
              <a:rPr kumimoji="0" lang="en-US" altLang="da-DK" sz="1400" i="0" u="none" strike="noStrike" cap="none" normalizeH="0" baseline="0" dirty="0">
                <a:ln>
                  <a:noFill/>
                </a:ln>
                <a:solidFill>
                  <a:schemeClr val="bg1"/>
                </a:solidFill>
                <a:effectLst/>
              </a:rPr>
            </a:br>
            <a:br>
              <a:rPr lang="en-US" altLang="da-DK" sz="1400" dirty="0">
                <a:solidFill>
                  <a:schemeClr val="bg1"/>
                </a:solidFill>
                <a:latin typeface="Arial" panose="020B0604020202020204" pitchFamily="34" charset="0"/>
              </a:rPr>
            </a:br>
            <a:br>
              <a:rPr kumimoji="0" lang="en-US" altLang="da-DK" sz="1600" b="1" i="0" u="none" strike="noStrike" cap="none" normalizeH="0" baseline="0" dirty="0">
                <a:ln>
                  <a:noFill/>
                </a:ln>
                <a:solidFill>
                  <a:schemeClr val="bg1"/>
                </a:solidFill>
                <a:effectLst/>
                <a:latin typeface="Arial" panose="020B0604020202020204" pitchFamily="34" charset="0"/>
              </a:rPr>
            </a:br>
            <a:r>
              <a:rPr lang="en-US" altLang="da-DK" sz="1600" b="1" dirty="0">
                <a:solidFill>
                  <a:schemeClr val="bg1"/>
                </a:solidFill>
                <a:latin typeface="Arial" panose="020B0604020202020204" pitchFamily="34" charset="0"/>
              </a:rPr>
              <a:t> ! </a:t>
            </a:r>
            <a:r>
              <a:rPr kumimoji="0" lang="en-US" altLang="da-DK" sz="1800" b="1" i="0" u="none" strike="noStrike" cap="none" normalizeH="0" baseline="0" dirty="0">
                <a:ln>
                  <a:noFill/>
                </a:ln>
                <a:solidFill>
                  <a:schemeClr val="bg1"/>
                </a:solidFill>
                <a:effectLst/>
                <a:latin typeface="Arial" panose="020B0604020202020204" pitchFamily="34" charset="0"/>
              </a:rPr>
              <a:t>Now you can see the files from your local folder on GitHub !  </a:t>
            </a:r>
            <a:br>
              <a:rPr kumimoji="0" lang="en-US" altLang="da-DK" sz="1200" b="1" i="0" u="none" strike="noStrike" cap="none" normalizeH="0" baseline="0" dirty="0">
                <a:ln>
                  <a:noFill/>
                </a:ln>
                <a:solidFill>
                  <a:schemeClr val="bg1"/>
                </a:solidFill>
                <a:effectLst/>
                <a:latin typeface="Arial" panose="020B0604020202020204" pitchFamily="34" charset="0"/>
              </a:rPr>
            </a:br>
            <a:endParaRPr lang="en-US" sz="1200" dirty="0">
              <a:solidFill>
                <a:schemeClr val="bg1"/>
              </a:solidFill>
            </a:endParaRPr>
          </a:p>
        </p:txBody>
      </p:sp>
      <p:cxnSp>
        <p:nvCxnSpPr>
          <p:cNvPr id="15"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ladsholder til indhold 2">
            <a:extLst>
              <a:ext uri="{FF2B5EF4-FFF2-40B4-BE49-F238E27FC236}">
                <a16:creationId xmlns:a16="http://schemas.microsoft.com/office/drawing/2014/main" id="{06111B11-FB1F-1EF1-C6D1-13082EEC2E26}"/>
              </a:ext>
            </a:extLst>
          </p:cNvPr>
          <p:cNvSpPr>
            <a:spLocks noGrp="1"/>
          </p:cNvSpPr>
          <p:nvPr>
            <p:ph idx="1"/>
          </p:nvPr>
        </p:nvSpPr>
        <p:spPr>
          <a:xfrm>
            <a:off x="8143461" y="1264811"/>
            <a:ext cx="3471649" cy="4571972"/>
          </a:xfrm>
        </p:spPr>
        <p:txBody>
          <a:bodyPr anchor="ctr">
            <a:normAutofit/>
          </a:bodyPr>
          <a:lstStyle/>
          <a:p>
            <a:pPr marL="0" indent="0" algn="ctr">
              <a:buNone/>
            </a:pPr>
            <a:r>
              <a:rPr lang="en-US" b="1" dirty="0">
                <a:solidFill>
                  <a:schemeClr val="bg1"/>
                </a:solidFill>
              </a:rPr>
              <a:t>Workflow</a:t>
            </a:r>
            <a:endParaRPr lang="en-US" sz="2400" dirty="0">
              <a:solidFill>
                <a:schemeClr val="bg1"/>
              </a:solidFill>
            </a:endParaRPr>
          </a:p>
          <a:p>
            <a:r>
              <a:rPr lang="en-US" sz="2000" dirty="0">
                <a:solidFill>
                  <a:schemeClr val="bg1"/>
                </a:solidFill>
              </a:rPr>
              <a:t> git </a:t>
            </a:r>
            <a:r>
              <a:rPr lang="en-US" sz="2000" dirty="0" err="1">
                <a:solidFill>
                  <a:schemeClr val="bg1"/>
                </a:solidFill>
              </a:rPr>
              <a:t>init</a:t>
            </a:r>
            <a:r>
              <a:rPr lang="en-US" sz="2000" dirty="0">
                <a:solidFill>
                  <a:schemeClr val="bg1"/>
                </a:solidFill>
              </a:rPr>
              <a:t> </a:t>
            </a:r>
          </a:p>
          <a:p>
            <a:r>
              <a:rPr lang="en-US" sz="2000" dirty="0">
                <a:solidFill>
                  <a:schemeClr val="bg1"/>
                </a:solidFill>
              </a:rPr>
              <a:t>$ git add . </a:t>
            </a:r>
          </a:p>
          <a:p>
            <a:r>
              <a:rPr lang="en-US" sz="2000" dirty="0">
                <a:solidFill>
                  <a:schemeClr val="bg1"/>
                </a:solidFill>
              </a:rPr>
              <a:t>$ git commit -m "First commit" </a:t>
            </a:r>
          </a:p>
          <a:p>
            <a:r>
              <a:rPr lang="en-US" sz="2000" dirty="0">
                <a:solidFill>
                  <a:schemeClr val="bg1"/>
                </a:solidFill>
              </a:rPr>
              <a:t>$ git remote add origin &lt;remote repository URL&gt;</a:t>
            </a:r>
          </a:p>
          <a:p>
            <a:r>
              <a:rPr lang="en-US" sz="2000" dirty="0">
                <a:solidFill>
                  <a:schemeClr val="bg1"/>
                </a:solidFill>
              </a:rPr>
              <a:t>$ git push origin main </a:t>
            </a:r>
          </a:p>
          <a:p>
            <a:endParaRPr lang="en-US" sz="2000" dirty="0">
              <a:solidFill>
                <a:schemeClr val="bg1"/>
              </a:solidFill>
            </a:endParaRPr>
          </a:p>
        </p:txBody>
      </p:sp>
      <p:sp>
        <p:nvSpPr>
          <p:cNvPr id="5" name="Tekstfelt 4">
            <a:extLst>
              <a:ext uri="{FF2B5EF4-FFF2-40B4-BE49-F238E27FC236}">
                <a16:creationId xmlns:a16="http://schemas.microsoft.com/office/drawing/2014/main" id="{8BEA9FED-F801-0090-6A99-CE5DE6867FDB}"/>
              </a:ext>
            </a:extLst>
          </p:cNvPr>
          <p:cNvSpPr txBox="1"/>
          <p:nvPr/>
        </p:nvSpPr>
        <p:spPr>
          <a:xfrm>
            <a:off x="4585253" y="408781"/>
            <a:ext cx="2054087" cy="658835"/>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tab pos="457200" algn="l"/>
              </a:tabLst>
            </a:pPr>
            <a:r>
              <a:rPr kumimoji="0" lang="en-US" altLang="da-DK" sz="2800" b="1" i="0" u="none" strike="noStrike" cap="none" normalizeH="0" baseline="0" dirty="0">
                <a:ln>
                  <a:noFill/>
                </a:ln>
                <a:solidFill>
                  <a:schemeClr val="bg1"/>
                </a:solidFill>
                <a:effectLst/>
                <a:latin typeface="Arial" panose="020B0604020202020204" pitchFamily="34" charset="0"/>
              </a:rPr>
              <a:t>HOW!!???</a:t>
            </a:r>
          </a:p>
        </p:txBody>
      </p:sp>
    </p:spTree>
    <p:extLst>
      <p:ext uri="{BB962C8B-B14F-4D97-AF65-F5344CB8AC3E}">
        <p14:creationId xmlns:p14="http://schemas.microsoft.com/office/powerpoint/2010/main" val="33734244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el 1">
            <a:extLst>
              <a:ext uri="{FF2B5EF4-FFF2-40B4-BE49-F238E27FC236}">
                <a16:creationId xmlns:a16="http://schemas.microsoft.com/office/drawing/2014/main" id="{A718BBA2-5924-0826-3AB5-99408BDFB509}"/>
              </a:ext>
            </a:extLst>
          </p:cNvPr>
          <p:cNvSpPr>
            <a:spLocks noGrp="1"/>
          </p:cNvSpPr>
          <p:nvPr>
            <p:ph type="title"/>
          </p:nvPr>
        </p:nvSpPr>
        <p:spPr>
          <a:xfrm>
            <a:off x="362608" y="669925"/>
            <a:ext cx="11587654" cy="1325563"/>
          </a:xfrm>
        </p:spPr>
        <p:txBody>
          <a:bodyPr anchor="b">
            <a:normAutofit/>
          </a:bodyPr>
          <a:lstStyle/>
          <a:p>
            <a:r>
              <a:rPr lang="en-US" dirty="0">
                <a:solidFill>
                  <a:schemeClr val="bg1"/>
                </a:solidFill>
              </a:rPr>
              <a:t>Exercise 2  </a:t>
            </a:r>
            <a:br>
              <a:rPr lang="en-US" dirty="0">
                <a:solidFill>
                  <a:schemeClr val="bg1"/>
                </a:solidFill>
              </a:rPr>
            </a:br>
            <a:r>
              <a:rPr lang="en-US" dirty="0">
                <a:solidFill>
                  <a:schemeClr val="bg1"/>
                </a:solidFill>
              </a:rPr>
              <a:t>- clone a repository from GitHub to your PC </a:t>
            </a:r>
            <a:r>
              <a:rPr lang="en-US" dirty="0"/>
              <a:t>) </a:t>
            </a:r>
            <a:endParaRPr lang="en-US" dirty="0">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ladsholder til indhold 2">
            <a:extLst>
              <a:ext uri="{FF2B5EF4-FFF2-40B4-BE49-F238E27FC236}">
                <a16:creationId xmlns:a16="http://schemas.microsoft.com/office/drawing/2014/main" id="{19A95CB3-A414-7C5E-60C0-C467B8DC07C3}"/>
              </a:ext>
            </a:extLst>
          </p:cNvPr>
          <p:cNvSpPr>
            <a:spLocks noGrp="1"/>
          </p:cNvSpPr>
          <p:nvPr>
            <p:ph idx="1"/>
          </p:nvPr>
        </p:nvSpPr>
        <p:spPr>
          <a:xfrm>
            <a:off x="516834" y="2398956"/>
            <a:ext cx="11224591" cy="3882565"/>
          </a:xfrm>
        </p:spPr>
        <p:txBody>
          <a:bodyPr>
            <a:normAutofit lnSpcReduction="10000"/>
          </a:bodyPr>
          <a:lstStyle/>
          <a:p>
            <a:r>
              <a:rPr lang="en-US" sz="2000" dirty="0">
                <a:solidFill>
                  <a:schemeClr val="bg1"/>
                </a:solidFill>
              </a:rPr>
              <a:t>Now we want a repository from GitHub to appear locally, on your computer </a:t>
            </a:r>
          </a:p>
          <a:p>
            <a:pPr marL="0" indent="0">
              <a:buNone/>
            </a:pPr>
            <a:endParaRPr lang="en-US" sz="2000" dirty="0">
              <a:solidFill>
                <a:schemeClr val="bg1"/>
              </a:solidFill>
            </a:endParaRPr>
          </a:p>
          <a:p>
            <a:pPr marL="0" indent="0">
              <a:buNone/>
            </a:pPr>
            <a:r>
              <a:rPr lang="en-US" sz="2000" dirty="0">
                <a:solidFill>
                  <a:schemeClr val="bg1"/>
                </a:solidFill>
              </a:rPr>
              <a:t>Steps: </a:t>
            </a:r>
          </a:p>
          <a:p>
            <a:r>
              <a:rPr lang="en-US" sz="2000" dirty="0">
                <a:solidFill>
                  <a:schemeClr val="bg1"/>
                </a:solidFill>
              </a:rPr>
              <a:t>Terminal is in the desired location, were you want a local version of our GitHub repository.</a:t>
            </a:r>
          </a:p>
          <a:p>
            <a:r>
              <a:rPr lang="en-US" sz="2000" dirty="0">
                <a:solidFill>
                  <a:schemeClr val="bg1"/>
                </a:solidFill>
              </a:rPr>
              <a:t>Find an exciting repository ( or use mine:  </a:t>
            </a:r>
            <a:r>
              <a:rPr lang="en-US" sz="2000" dirty="0">
                <a:solidFill>
                  <a:schemeClr val="bg1"/>
                </a:solidFill>
                <a:hlinkClick r:id="rId2"/>
              </a:rPr>
              <a:t>https://github.com/IdaElmBro/Digital_technologies2024</a:t>
            </a:r>
            <a:r>
              <a:rPr lang="en-US" sz="2000" dirty="0">
                <a:solidFill>
                  <a:schemeClr val="bg1"/>
                </a:solidFill>
              </a:rPr>
              <a:t>) </a:t>
            </a:r>
          </a:p>
          <a:p>
            <a:r>
              <a:rPr lang="en-US" sz="2000" dirty="0">
                <a:solidFill>
                  <a:schemeClr val="bg1"/>
                </a:solidFill>
              </a:rPr>
              <a:t>Fork the repository to your own GitHub</a:t>
            </a:r>
          </a:p>
          <a:p>
            <a:r>
              <a:rPr lang="en-US" sz="2000" dirty="0">
                <a:solidFill>
                  <a:schemeClr val="bg1"/>
                </a:solidFill>
              </a:rPr>
              <a:t>Clone the repository:</a:t>
            </a:r>
          </a:p>
          <a:p>
            <a:endParaRPr lang="en-US" sz="2000" dirty="0">
              <a:solidFill>
                <a:schemeClr val="bg1"/>
              </a:solidFill>
            </a:endParaRPr>
          </a:p>
          <a:p>
            <a:endParaRPr lang="en-US" sz="2000" dirty="0">
              <a:solidFill>
                <a:schemeClr val="bg1"/>
              </a:solidFill>
            </a:endParaRPr>
          </a:p>
          <a:p>
            <a:r>
              <a:rPr lang="en-US" sz="2000" dirty="0">
                <a:solidFill>
                  <a:schemeClr val="bg1"/>
                </a:solidFill>
              </a:rPr>
              <a:t>This will create a local folder from the cloned repository</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Billede 3">
            <a:extLst>
              <a:ext uri="{FF2B5EF4-FFF2-40B4-BE49-F238E27FC236}">
                <a16:creationId xmlns:a16="http://schemas.microsoft.com/office/drawing/2014/main" id="{745C7D54-A6D9-9723-9AF9-696283BEC413}"/>
              </a:ext>
            </a:extLst>
          </p:cNvPr>
          <p:cNvPicPr>
            <a:picLocks noChangeAspect="1"/>
          </p:cNvPicPr>
          <p:nvPr/>
        </p:nvPicPr>
        <p:blipFill>
          <a:blip r:embed="rId3"/>
          <a:stretch>
            <a:fillRect/>
          </a:stretch>
        </p:blipFill>
        <p:spPr>
          <a:xfrm>
            <a:off x="953157" y="4915731"/>
            <a:ext cx="5550185" cy="482625"/>
          </a:xfrm>
          <a:prstGeom prst="rect">
            <a:avLst/>
          </a:prstGeom>
        </p:spPr>
      </p:pic>
    </p:spTree>
    <p:extLst>
      <p:ext uri="{BB962C8B-B14F-4D97-AF65-F5344CB8AC3E}">
        <p14:creationId xmlns:p14="http://schemas.microsoft.com/office/powerpoint/2010/main" val="3109218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el 1">
            <a:extLst>
              <a:ext uri="{FF2B5EF4-FFF2-40B4-BE49-F238E27FC236}">
                <a16:creationId xmlns:a16="http://schemas.microsoft.com/office/drawing/2014/main" id="{D0210659-C667-763C-8E5F-44958A3E3ECB}"/>
              </a:ext>
            </a:extLst>
          </p:cNvPr>
          <p:cNvSpPr>
            <a:spLocks noGrp="1"/>
          </p:cNvSpPr>
          <p:nvPr>
            <p:ph type="title"/>
          </p:nvPr>
        </p:nvSpPr>
        <p:spPr>
          <a:xfrm>
            <a:off x="838200" y="448721"/>
            <a:ext cx="4707671" cy="1225650"/>
          </a:xfrm>
        </p:spPr>
        <p:txBody>
          <a:bodyPr anchor="b">
            <a:normAutofit/>
          </a:bodyPr>
          <a:lstStyle/>
          <a:p>
            <a:r>
              <a:rPr lang="en-US" sz="3800" dirty="0">
                <a:solidFill>
                  <a:schemeClr val="bg1"/>
                </a:solidFill>
              </a:rPr>
              <a:t>Version Control</a:t>
            </a:r>
          </a:p>
        </p:txBody>
      </p:sp>
      <p:cxnSp>
        <p:nvCxnSpPr>
          <p:cNvPr id="11" name="Straight Connector 10">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Billede 3">
            <a:extLst>
              <a:ext uri="{FF2B5EF4-FFF2-40B4-BE49-F238E27FC236}">
                <a16:creationId xmlns:a16="http://schemas.microsoft.com/office/drawing/2014/main" id="{B9BA764E-E971-495E-0C0B-04B34AB025A8}"/>
              </a:ext>
            </a:extLst>
          </p:cNvPr>
          <p:cNvPicPr>
            <a:picLocks noChangeAspect="1"/>
          </p:cNvPicPr>
          <p:nvPr/>
        </p:nvPicPr>
        <p:blipFill>
          <a:blip r:embed="rId2"/>
          <a:srcRect l="-965" r="-2578" b="68725"/>
          <a:stretch/>
        </p:blipFill>
        <p:spPr>
          <a:xfrm>
            <a:off x="1007267" y="3078908"/>
            <a:ext cx="6609056" cy="1457269"/>
          </a:xfrm>
          <a:prstGeom prst="rect">
            <a:avLst/>
          </a:prstGeom>
        </p:spPr>
      </p:pic>
      <p:sp>
        <p:nvSpPr>
          <p:cNvPr id="10" name="Pladsholder til indhold 9">
            <a:extLst>
              <a:ext uri="{FF2B5EF4-FFF2-40B4-BE49-F238E27FC236}">
                <a16:creationId xmlns:a16="http://schemas.microsoft.com/office/drawing/2014/main" id="{A97D1581-192E-A312-FC5B-5E67C905E0F1}"/>
              </a:ext>
            </a:extLst>
          </p:cNvPr>
          <p:cNvSpPr>
            <a:spLocks noGrp="1"/>
          </p:cNvSpPr>
          <p:nvPr>
            <p:ph idx="1"/>
          </p:nvPr>
        </p:nvSpPr>
        <p:spPr>
          <a:xfrm>
            <a:off x="838200" y="1825625"/>
            <a:ext cx="10515600" cy="1224833"/>
          </a:xfrm>
        </p:spPr>
        <p:txBody>
          <a:bodyPr/>
          <a:lstStyle/>
          <a:p>
            <a:r>
              <a:rPr lang="en-US" dirty="0">
                <a:solidFill>
                  <a:schemeClr val="bg1"/>
                </a:solidFill>
              </a:rPr>
              <a:t>If there’s more time, play around with changing the files on your computer and them </a:t>
            </a:r>
            <a:r>
              <a:rPr lang="en-US">
                <a:solidFill>
                  <a:schemeClr val="bg1"/>
                </a:solidFill>
              </a:rPr>
              <a:t>pushing (uploading</a:t>
            </a:r>
            <a:r>
              <a:rPr lang="en-US" dirty="0">
                <a:solidFill>
                  <a:schemeClr val="bg1"/>
                </a:solidFill>
              </a:rPr>
              <a:t>)</a:t>
            </a:r>
            <a:r>
              <a:rPr lang="en-US">
                <a:solidFill>
                  <a:schemeClr val="bg1"/>
                </a:solidFill>
              </a:rPr>
              <a:t> </a:t>
            </a:r>
            <a:r>
              <a:rPr lang="en-US" dirty="0">
                <a:solidFill>
                  <a:schemeClr val="bg1"/>
                </a:solidFill>
              </a:rPr>
              <a:t>them to GitHub </a:t>
            </a:r>
          </a:p>
        </p:txBody>
      </p:sp>
    </p:spTree>
    <p:extLst>
      <p:ext uri="{BB962C8B-B14F-4D97-AF65-F5344CB8AC3E}">
        <p14:creationId xmlns:p14="http://schemas.microsoft.com/office/powerpoint/2010/main" val="30628990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el 1">
            <a:extLst>
              <a:ext uri="{FF2B5EF4-FFF2-40B4-BE49-F238E27FC236}">
                <a16:creationId xmlns:a16="http://schemas.microsoft.com/office/drawing/2014/main" id="{34F6927E-947F-37CC-096B-A89721DAD838}"/>
              </a:ext>
            </a:extLst>
          </p:cNvPr>
          <p:cNvSpPr>
            <a:spLocks noGrp="1"/>
          </p:cNvSpPr>
          <p:nvPr>
            <p:ph type="title"/>
          </p:nvPr>
        </p:nvSpPr>
        <p:spPr>
          <a:xfrm>
            <a:off x="1014141" y="1450655"/>
            <a:ext cx="3932030" cy="3956690"/>
          </a:xfrm>
        </p:spPr>
        <p:txBody>
          <a:bodyPr anchor="ctr">
            <a:normAutofit/>
          </a:bodyPr>
          <a:lstStyle/>
          <a:p>
            <a:r>
              <a:rPr lang="en-US" sz="8000" dirty="0">
                <a:solidFill>
                  <a:schemeClr val="bg1"/>
                </a:solidFill>
              </a:rPr>
              <a:t>Plan for the day</a:t>
            </a: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ladsholder til indhold 2">
            <a:extLst>
              <a:ext uri="{FF2B5EF4-FFF2-40B4-BE49-F238E27FC236}">
                <a16:creationId xmlns:a16="http://schemas.microsoft.com/office/drawing/2014/main" id="{6E3B5DB0-F34F-BD3D-DF30-0A2F4B0F3EE4}"/>
              </a:ext>
            </a:extLst>
          </p:cNvPr>
          <p:cNvSpPr>
            <a:spLocks noGrp="1"/>
          </p:cNvSpPr>
          <p:nvPr>
            <p:ph idx="1"/>
          </p:nvPr>
        </p:nvSpPr>
        <p:spPr>
          <a:xfrm>
            <a:off x="5376041" y="1108061"/>
            <a:ext cx="5728860" cy="4851286"/>
          </a:xfrm>
        </p:spPr>
        <p:txBody>
          <a:bodyPr anchor="ctr">
            <a:normAutofit fontScale="92500" lnSpcReduction="10000"/>
          </a:bodyPr>
          <a:lstStyle/>
          <a:p>
            <a:r>
              <a:rPr lang="en-GB" dirty="0">
                <a:solidFill>
                  <a:schemeClr val="bg1"/>
                </a:solidFill>
              </a:rPr>
              <a:t>Introducing </a:t>
            </a:r>
            <a:r>
              <a:rPr lang="en-GB" b="1" dirty="0">
                <a:solidFill>
                  <a:schemeClr val="bg1"/>
                </a:solidFill>
              </a:rPr>
              <a:t>GitHub</a:t>
            </a:r>
            <a:r>
              <a:rPr lang="en-GB" dirty="0">
                <a:solidFill>
                  <a:schemeClr val="bg1"/>
                </a:solidFill>
              </a:rPr>
              <a:t>, </a:t>
            </a:r>
            <a:r>
              <a:rPr lang="en-GB" b="1" dirty="0">
                <a:solidFill>
                  <a:schemeClr val="bg1"/>
                </a:solidFill>
              </a:rPr>
              <a:t>Terminal</a:t>
            </a:r>
            <a:r>
              <a:rPr lang="en-GB" dirty="0">
                <a:solidFill>
                  <a:schemeClr val="bg1"/>
                </a:solidFill>
              </a:rPr>
              <a:t> commands and </a:t>
            </a:r>
            <a:r>
              <a:rPr lang="en-GB" b="1" dirty="0">
                <a:solidFill>
                  <a:schemeClr val="bg1"/>
                </a:solidFill>
              </a:rPr>
              <a:t>Git. </a:t>
            </a:r>
          </a:p>
          <a:p>
            <a:r>
              <a:rPr lang="en-GB" dirty="0">
                <a:solidFill>
                  <a:schemeClr val="bg1"/>
                </a:solidFill>
              </a:rPr>
              <a:t>Make sure </a:t>
            </a:r>
            <a:r>
              <a:rPr lang="en-GB" b="1" dirty="0">
                <a:solidFill>
                  <a:schemeClr val="bg1"/>
                </a:solidFill>
              </a:rPr>
              <a:t>Git</a:t>
            </a:r>
            <a:r>
              <a:rPr lang="en-GB" dirty="0">
                <a:solidFill>
                  <a:schemeClr val="bg1"/>
                </a:solidFill>
              </a:rPr>
              <a:t> is installed and you have a </a:t>
            </a:r>
            <a:r>
              <a:rPr lang="en-GB" b="1" dirty="0">
                <a:solidFill>
                  <a:schemeClr val="bg1"/>
                </a:solidFill>
              </a:rPr>
              <a:t>GitHub</a:t>
            </a:r>
            <a:r>
              <a:rPr lang="en-GB" dirty="0">
                <a:solidFill>
                  <a:schemeClr val="bg1"/>
                </a:solidFill>
              </a:rPr>
              <a:t> account</a:t>
            </a:r>
          </a:p>
          <a:p>
            <a:r>
              <a:rPr lang="en-US" dirty="0">
                <a:solidFill>
                  <a:schemeClr val="bg1"/>
                </a:solidFill>
              </a:rPr>
              <a:t>Setting up a </a:t>
            </a:r>
            <a:r>
              <a:rPr lang="en-US" b="1" dirty="0">
                <a:solidFill>
                  <a:schemeClr val="bg1"/>
                </a:solidFill>
              </a:rPr>
              <a:t>GitHub</a:t>
            </a:r>
            <a:r>
              <a:rPr lang="en-US" dirty="0">
                <a:solidFill>
                  <a:schemeClr val="bg1"/>
                </a:solidFill>
              </a:rPr>
              <a:t> repository</a:t>
            </a:r>
          </a:p>
          <a:p>
            <a:pPr marL="0" indent="0">
              <a:buNone/>
            </a:pPr>
            <a:endParaRPr lang="en-US" dirty="0">
              <a:solidFill>
                <a:schemeClr val="bg1"/>
              </a:solidFill>
            </a:endParaRPr>
          </a:p>
          <a:p>
            <a:pPr marL="0" indent="0">
              <a:buNone/>
            </a:pPr>
            <a:r>
              <a:rPr lang="en-US" dirty="0">
                <a:solidFill>
                  <a:schemeClr val="bg1"/>
                </a:solidFill>
              </a:rPr>
              <a:t>Exercises (together):</a:t>
            </a:r>
          </a:p>
          <a:p>
            <a:r>
              <a:rPr lang="en-US" dirty="0">
                <a:solidFill>
                  <a:schemeClr val="bg1"/>
                </a:solidFill>
              </a:rPr>
              <a:t>Connecting a local folder to your repository (we will push “</a:t>
            </a:r>
            <a:r>
              <a:rPr lang="en-US" b="1" dirty="0">
                <a:solidFill>
                  <a:schemeClr val="bg1"/>
                </a:solidFill>
              </a:rPr>
              <a:t>HTML</a:t>
            </a:r>
            <a:r>
              <a:rPr lang="en-US" dirty="0">
                <a:solidFill>
                  <a:schemeClr val="bg1"/>
                </a:solidFill>
              </a:rPr>
              <a:t>” folder from the previous lesson)</a:t>
            </a:r>
          </a:p>
          <a:p>
            <a:r>
              <a:rPr lang="en-US" dirty="0">
                <a:solidFill>
                  <a:schemeClr val="bg1"/>
                </a:solidFill>
              </a:rPr>
              <a:t>Cloning a GitHub repository to your PC </a:t>
            </a:r>
          </a:p>
        </p:txBody>
      </p:sp>
    </p:spTree>
    <p:extLst>
      <p:ext uri="{BB962C8B-B14F-4D97-AF65-F5344CB8AC3E}">
        <p14:creationId xmlns:p14="http://schemas.microsoft.com/office/powerpoint/2010/main" val="3138617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el 1">
            <a:extLst>
              <a:ext uri="{FF2B5EF4-FFF2-40B4-BE49-F238E27FC236}">
                <a16:creationId xmlns:a16="http://schemas.microsoft.com/office/drawing/2014/main" id="{FFFEF889-B1C9-285E-E45C-7BACF5F4DDD6}"/>
              </a:ext>
            </a:extLst>
          </p:cNvPr>
          <p:cNvSpPr>
            <a:spLocks noGrp="1"/>
          </p:cNvSpPr>
          <p:nvPr>
            <p:ph type="title"/>
          </p:nvPr>
        </p:nvSpPr>
        <p:spPr>
          <a:xfrm>
            <a:off x="1295400" y="669925"/>
            <a:ext cx="4800600" cy="1325563"/>
          </a:xfrm>
        </p:spPr>
        <p:txBody>
          <a:bodyPr anchor="b">
            <a:normAutofit/>
          </a:bodyPr>
          <a:lstStyle/>
          <a:p>
            <a:r>
              <a:rPr lang="en-US" sz="4400" b="1" dirty="0">
                <a:solidFill>
                  <a:schemeClr val="bg1"/>
                </a:solidFill>
              </a:rPr>
              <a:t>Terminal</a:t>
            </a:r>
            <a:endParaRPr lang="en-US" dirty="0">
              <a:solidFill>
                <a:schemeClr val="bg1"/>
              </a:solidFill>
            </a:endParaRPr>
          </a:p>
        </p:txBody>
      </p:sp>
      <p:cxnSp>
        <p:nvCxnSpPr>
          <p:cNvPr id="23" name="Straight Connector 2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ladsholder til indhold 2">
            <a:extLst>
              <a:ext uri="{FF2B5EF4-FFF2-40B4-BE49-F238E27FC236}">
                <a16:creationId xmlns:a16="http://schemas.microsoft.com/office/drawing/2014/main" id="{A35B0583-5219-ACA9-46FD-064E9DB427DE}"/>
              </a:ext>
            </a:extLst>
          </p:cNvPr>
          <p:cNvSpPr>
            <a:spLocks noGrp="1"/>
          </p:cNvSpPr>
          <p:nvPr>
            <p:ph idx="1"/>
          </p:nvPr>
        </p:nvSpPr>
        <p:spPr>
          <a:xfrm>
            <a:off x="149285" y="2166744"/>
            <a:ext cx="5202585" cy="4663511"/>
          </a:xfrm>
        </p:spPr>
        <p:txBody>
          <a:bodyPr>
            <a:normAutofit fontScale="25000" lnSpcReduction="20000"/>
          </a:bodyPr>
          <a:lstStyle/>
          <a:p>
            <a:pPr marL="0" indent="0" algn="ctr">
              <a:buNone/>
            </a:pPr>
            <a:endParaRPr lang="en-US" sz="7200" b="1" dirty="0">
              <a:solidFill>
                <a:schemeClr val="bg1"/>
              </a:solidFill>
            </a:endParaRPr>
          </a:p>
          <a:p>
            <a:pPr marL="342900" indent="-342900">
              <a:buFont typeface="Wingdings" panose="05000000000000000000" pitchFamily="2" charset="2"/>
              <a:buChar char="§"/>
            </a:pPr>
            <a:r>
              <a:rPr lang="en-US" sz="6400" dirty="0">
                <a:solidFill>
                  <a:schemeClr val="bg1"/>
                </a:solidFill>
              </a:rPr>
              <a:t>A way to access your computer</a:t>
            </a:r>
          </a:p>
          <a:p>
            <a:pPr marL="342900" indent="-342900">
              <a:buFont typeface="Wingdings" panose="05000000000000000000" pitchFamily="2" charset="2"/>
              <a:buChar char="§"/>
            </a:pPr>
            <a:r>
              <a:rPr lang="en-US" sz="6400" dirty="0">
                <a:solidFill>
                  <a:schemeClr val="bg1"/>
                </a:solidFill>
              </a:rPr>
              <a:t>When you see a cool hacker movie with a lot of this: </a:t>
            </a:r>
          </a:p>
          <a:p>
            <a:pPr marL="342900" indent="-342900">
              <a:buFont typeface="Wingdings" panose="05000000000000000000" pitchFamily="2" charset="2"/>
              <a:buChar char="§"/>
            </a:pPr>
            <a:endParaRPr lang="en-US" sz="6400" dirty="0">
              <a:solidFill>
                <a:schemeClr val="bg1"/>
              </a:solidFill>
            </a:endParaRPr>
          </a:p>
          <a:p>
            <a:pPr>
              <a:buNone/>
            </a:pPr>
            <a:r>
              <a:rPr lang="en-US" sz="6400" b="1" u="sng" dirty="0">
                <a:solidFill>
                  <a:schemeClr val="bg1"/>
                </a:solidFill>
              </a:rPr>
              <a:t>WHY?</a:t>
            </a:r>
          </a:p>
          <a:p>
            <a:pPr marL="342900" indent="-342900">
              <a:buFont typeface="Wingdings" panose="05000000000000000000" pitchFamily="2" charset="2"/>
              <a:buChar char="§"/>
            </a:pPr>
            <a:r>
              <a:rPr lang="en-US" sz="6400" dirty="0">
                <a:solidFill>
                  <a:schemeClr val="bg1"/>
                </a:solidFill>
              </a:rPr>
              <a:t>Important when using GitHub and Git. </a:t>
            </a:r>
          </a:p>
          <a:p>
            <a:pPr marL="342900" indent="-342900">
              <a:buFont typeface="Wingdings" panose="05000000000000000000" pitchFamily="2" charset="2"/>
              <a:buChar char="§"/>
            </a:pPr>
            <a:r>
              <a:rPr lang="en-US" sz="6400" dirty="0">
                <a:solidFill>
                  <a:schemeClr val="bg1"/>
                </a:solidFill>
              </a:rPr>
              <a:t>Fast alternative to drag-and-drop</a:t>
            </a:r>
          </a:p>
          <a:p>
            <a:pPr marL="342900" indent="-342900">
              <a:buFont typeface="Wingdings" panose="05000000000000000000" pitchFamily="2" charset="2"/>
              <a:buChar char="§"/>
            </a:pPr>
            <a:r>
              <a:rPr lang="en-US" sz="6400" dirty="0">
                <a:solidFill>
                  <a:schemeClr val="bg1"/>
                </a:solidFill>
              </a:rPr>
              <a:t>GitHub is very popular in most workplaces with developers. </a:t>
            </a:r>
            <a:endParaRPr lang="en-US" sz="6400" b="1" u="sng" dirty="0">
              <a:solidFill>
                <a:schemeClr val="bg1"/>
              </a:solidFill>
            </a:endParaRPr>
          </a:p>
          <a:p>
            <a:pPr>
              <a:buNone/>
            </a:pPr>
            <a:endParaRPr lang="en-US" sz="6400" b="1" u="sng" dirty="0">
              <a:solidFill>
                <a:schemeClr val="bg1"/>
              </a:solidFill>
            </a:endParaRPr>
          </a:p>
          <a:p>
            <a:pPr>
              <a:buNone/>
            </a:pPr>
            <a:r>
              <a:rPr lang="en-US" sz="6400" b="1" u="sng" dirty="0">
                <a:solidFill>
                  <a:schemeClr val="bg1"/>
                </a:solidFill>
              </a:rPr>
              <a:t>Types: </a:t>
            </a:r>
          </a:p>
          <a:p>
            <a:pPr marL="342900" indent="-342900">
              <a:buFont typeface="Wingdings" panose="05000000000000000000" pitchFamily="2" charset="2"/>
              <a:buChar char="§"/>
            </a:pPr>
            <a:r>
              <a:rPr lang="en-US" sz="6400" dirty="0">
                <a:solidFill>
                  <a:schemeClr val="bg1"/>
                </a:solidFill>
              </a:rPr>
              <a:t>Shells: </a:t>
            </a:r>
          </a:p>
          <a:p>
            <a:pPr marL="774900" lvl="1" indent="-342900">
              <a:buFont typeface="Wingdings" panose="05000000000000000000" pitchFamily="2" charset="2"/>
              <a:buChar char="§"/>
            </a:pPr>
            <a:r>
              <a:rPr lang="en-US" sz="6400" dirty="0">
                <a:solidFill>
                  <a:schemeClr val="bg1"/>
                </a:solidFill>
              </a:rPr>
              <a:t>Bash. </a:t>
            </a:r>
          </a:p>
          <a:p>
            <a:pPr marL="774900" lvl="1" indent="-342900">
              <a:buFont typeface="Wingdings" panose="05000000000000000000" pitchFamily="2" charset="2"/>
              <a:buChar char="§"/>
            </a:pPr>
            <a:r>
              <a:rPr lang="en-US" sz="6400" dirty="0">
                <a:solidFill>
                  <a:schemeClr val="bg1"/>
                </a:solidFill>
              </a:rPr>
              <a:t>Cmd.  </a:t>
            </a:r>
          </a:p>
          <a:p>
            <a:pPr marL="774900" lvl="1" indent="-342900">
              <a:buFont typeface="Wingdings" panose="05000000000000000000" pitchFamily="2" charset="2"/>
              <a:buChar char="§"/>
            </a:pPr>
            <a:r>
              <a:rPr lang="en-US" sz="6400" dirty="0">
                <a:solidFill>
                  <a:schemeClr val="bg1"/>
                </a:solidFill>
              </a:rPr>
              <a:t>PowerShell.</a:t>
            </a:r>
          </a:p>
          <a:p>
            <a:endParaRPr lang="en-US" sz="1300" dirty="0">
              <a:solidFill>
                <a:schemeClr val="bg1"/>
              </a:solidFill>
            </a:endParaRPr>
          </a:p>
        </p:txBody>
      </p:sp>
      <p:pic>
        <p:nvPicPr>
          <p:cNvPr id="7" name="Onlinemedier 6" descr="The Terminal In Under 5 Minutes">
            <a:hlinkClick r:id="" action="ppaction://media"/>
            <a:extLst>
              <a:ext uri="{FF2B5EF4-FFF2-40B4-BE49-F238E27FC236}">
                <a16:creationId xmlns:a16="http://schemas.microsoft.com/office/drawing/2014/main" id="{1338EAE5-8F18-2886-A51C-BDB03032A377}"/>
              </a:ext>
            </a:extLst>
          </p:cNvPr>
          <p:cNvPicPr>
            <a:picLocks noRot="1" noChangeAspect="1"/>
          </p:cNvPicPr>
          <p:nvPr>
            <a:videoFile r:link="rId1"/>
          </p:nvPr>
        </p:nvPicPr>
        <p:blipFill>
          <a:blip r:embed="rId3"/>
          <a:stretch>
            <a:fillRect/>
          </a:stretch>
        </p:blipFill>
        <p:spPr>
          <a:xfrm>
            <a:off x="6645193" y="748388"/>
            <a:ext cx="3588640" cy="2027581"/>
          </a:xfrm>
          <a:prstGeom prst="rect">
            <a:avLst/>
          </a:prstGeom>
        </p:spPr>
      </p:pic>
      <p:sp>
        <p:nvSpPr>
          <p:cNvPr id="25" name="Rectangle 24">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Billede 5" descr="Et billede, der indeholder tekst, skærmbillede, Font/skrifttype, software&#10;&#10;Automatisk genereret beskrivelse">
            <a:extLst>
              <a:ext uri="{FF2B5EF4-FFF2-40B4-BE49-F238E27FC236}">
                <a16:creationId xmlns:a16="http://schemas.microsoft.com/office/drawing/2014/main" id="{E64693A2-9F87-39C2-29DF-FCBF1EEB0850}"/>
              </a:ext>
            </a:extLst>
          </p:cNvPr>
          <p:cNvPicPr>
            <a:picLocks noChangeAspect="1"/>
          </p:cNvPicPr>
          <p:nvPr/>
        </p:nvPicPr>
        <p:blipFill>
          <a:blip r:embed="rId4"/>
          <a:stretch>
            <a:fillRect/>
          </a:stretch>
        </p:blipFill>
        <p:spPr>
          <a:xfrm>
            <a:off x="8038661" y="4252288"/>
            <a:ext cx="3588640" cy="1740489"/>
          </a:xfrm>
          <a:prstGeom prst="rect">
            <a:avLst/>
          </a:prstGeom>
        </p:spPr>
      </p:pic>
      <p:sp>
        <p:nvSpPr>
          <p:cNvPr id="27" name="Rectangle 26">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Billede 4" descr="Et billede, der indeholder skærmbillede, tekst&#10;&#10;Automatisk genereret beskrivelse">
            <a:extLst>
              <a:ext uri="{FF2B5EF4-FFF2-40B4-BE49-F238E27FC236}">
                <a16:creationId xmlns:a16="http://schemas.microsoft.com/office/drawing/2014/main" id="{9B03D09E-BFEE-E664-58A1-F0DE4E1C51BC}"/>
              </a:ext>
            </a:extLst>
          </p:cNvPr>
          <p:cNvPicPr>
            <a:picLocks noChangeAspect="1"/>
          </p:cNvPicPr>
          <p:nvPr/>
        </p:nvPicPr>
        <p:blipFill>
          <a:blip r:embed="rId5"/>
          <a:srcRect r="-14866"/>
          <a:stretch/>
        </p:blipFill>
        <p:spPr>
          <a:xfrm>
            <a:off x="4841025" y="3797908"/>
            <a:ext cx="3003605" cy="1740793"/>
          </a:xfrm>
          <a:prstGeom prst="rect">
            <a:avLst/>
          </a:prstGeom>
          <a:effectLst>
            <a:softEdge rad="117847"/>
          </a:effectLst>
        </p:spPr>
      </p:pic>
      <p:cxnSp>
        <p:nvCxnSpPr>
          <p:cNvPr id="9" name="Lige pilforbindelse 8">
            <a:extLst>
              <a:ext uri="{FF2B5EF4-FFF2-40B4-BE49-F238E27FC236}">
                <a16:creationId xmlns:a16="http://schemas.microsoft.com/office/drawing/2014/main" id="{9537AA65-4D5B-CFC9-CBFA-2C2B58461767}"/>
              </a:ext>
            </a:extLst>
          </p:cNvPr>
          <p:cNvCxnSpPr>
            <a:cxnSpLocks/>
          </p:cNvCxnSpPr>
          <p:nvPr/>
        </p:nvCxnSpPr>
        <p:spPr>
          <a:xfrm>
            <a:off x="5108028" y="3060092"/>
            <a:ext cx="619606" cy="718704"/>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745411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el 1">
            <a:extLst>
              <a:ext uri="{FF2B5EF4-FFF2-40B4-BE49-F238E27FC236}">
                <a16:creationId xmlns:a16="http://schemas.microsoft.com/office/drawing/2014/main" id="{01C1DF6D-454D-575A-17E3-324FD6BBC5AC}"/>
              </a:ext>
            </a:extLst>
          </p:cNvPr>
          <p:cNvSpPr>
            <a:spLocks noGrp="1"/>
          </p:cNvSpPr>
          <p:nvPr>
            <p:ph type="title"/>
          </p:nvPr>
        </p:nvSpPr>
        <p:spPr>
          <a:xfrm>
            <a:off x="1295400" y="669925"/>
            <a:ext cx="4800600" cy="1325563"/>
          </a:xfrm>
        </p:spPr>
        <p:txBody>
          <a:bodyPr anchor="b">
            <a:normAutofit/>
          </a:bodyPr>
          <a:lstStyle/>
          <a:p>
            <a:r>
              <a:rPr lang="en-US" dirty="0">
                <a:solidFill>
                  <a:schemeClr val="bg1"/>
                </a:solidFill>
              </a:rPr>
              <a:t>Git</a:t>
            </a:r>
          </a:p>
        </p:txBody>
      </p:sp>
      <p:cxnSp>
        <p:nvCxnSpPr>
          <p:cNvPr id="43" name="Straight Connector 4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ladsholder til indhold 2">
            <a:extLst>
              <a:ext uri="{FF2B5EF4-FFF2-40B4-BE49-F238E27FC236}">
                <a16:creationId xmlns:a16="http://schemas.microsoft.com/office/drawing/2014/main" id="{FE84F93F-1EB7-42F0-63C1-3BB7D98613B7}"/>
              </a:ext>
            </a:extLst>
          </p:cNvPr>
          <p:cNvSpPr>
            <a:spLocks noGrp="1"/>
          </p:cNvSpPr>
          <p:nvPr>
            <p:ph idx="1"/>
          </p:nvPr>
        </p:nvSpPr>
        <p:spPr>
          <a:xfrm>
            <a:off x="554128" y="2890869"/>
            <a:ext cx="7329817" cy="3238072"/>
          </a:xfrm>
        </p:spPr>
        <p:txBody>
          <a:bodyPr>
            <a:normAutofit/>
          </a:bodyPr>
          <a:lstStyle/>
          <a:p>
            <a:r>
              <a:rPr lang="en-US" sz="2400" dirty="0">
                <a:solidFill>
                  <a:schemeClr val="bg1"/>
                </a:solidFill>
              </a:rPr>
              <a:t>Version control system</a:t>
            </a:r>
          </a:p>
          <a:p>
            <a:r>
              <a:rPr lang="en-US" sz="2400" dirty="0">
                <a:solidFill>
                  <a:schemeClr val="bg1"/>
                </a:solidFill>
              </a:rPr>
              <a:t>Allows to go back in time to previous versions</a:t>
            </a:r>
          </a:p>
          <a:p>
            <a:r>
              <a:rPr lang="en-US" sz="2400" dirty="0">
                <a:solidFill>
                  <a:schemeClr val="bg1"/>
                </a:solidFill>
              </a:rPr>
              <a:t>Nothing is ever lost, if it’s committed to Git</a:t>
            </a:r>
          </a:p>
          <a:p>
            <a:pPr marL="0" indent="0">
              <a:buNone/>
            </a:pPr>
            <a:endParaRPr lang="en-US" sz="2400" dirty="0">
              <a:solidFill>
                <a:schemeClr val="bg1"/>
              </a:solidFill>
            </a:endParaRPr>
          </a:p>
          <a:p>
            <a:pPr marL="0" indent="0">
              <a:buNone/>
            </a:pPr>
            <a:endParaRPr lang="en-US" sz="2400" dirty="0">
              <a:solidFill>
                <a:schemeClr val="bg1"/>
              </a:solidFill>
            </a:endParaRPr>
          </a:p>
          <a:p>
            <a:r>
              <a:rPr lang="en-US" sz="2400" dirty="0">
                <a:solidFill>
                  <a:schemeClr val="bg1"/>
                </a:solidFill>
              </a:rPr>
              <a:t>When could it be beneficial for you?? </a:t>
            </a:r>
          </a:p>
        </p:txBody>
      </p:sp>
      <p:pic>
        <p:nvPicPr>
          <p:cNvPr id="5" name="Billede 4" descr="Et billede, der indeholder Ansigt, tegneserie, tekst, person&#10;&#10;Automatisk genereret beskrivelse">
            <a:extLst>
              <a:ext uri="{FF2B5EF4-FFF2-40B4-BE49-F238E27FC236}">
                <a16:creationId xmlns:a16="http://schemas.microsoft.com/office/drawing/2014/main" id="{C132CE1F-5C97-CB81-E427-A9C427FA9C61}"/>
              </a:ext>
            </a:extLst>
          </p:cNvPr>
          <p:cNvPicPr>
            <a:picLocks noChangeAspect="1"/>
          </p:cNvPicPr>
          <p:nvPr/>
        </p:nvPicPr>
        <p:blipFill>
          <a:blip r:embed="rId3"/>
          <a:srcRect l="7669" r="8988"/>
          <a:stretch/>
        </p:blipFill>
        <p:spPr>
          <a:xfrm>
            <a:off x="7517030" y="369913"/>
            <a:ext cx="1844965" cy="2784532"/>
          </a:xfrm>
          <a:prstGeom prst="rect">
            <a:avLst/>
          </a:prstGeom>
        </p:spPr>
      </p:pic>
      <p:sp>
        <p:nvSpPr>
          <p:cNvPr id="45" name="Rectangle 44">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Onlinemedier 6" descr="Learn Git In 15 Minutes">
            <a:hlinkClick r:id="" action="ppaction://media"/>
            <a:extLst>
              <a:ext uri="{FF2B5EF4-FFF2-40B4-BE49-F238E27FC236}">
                <a16:creationId xmlns:a16="http://schemas.microsoft.com/office/drawing/2014/main" id="{2166C628-75BB-FBCB-3A08-CD7D1681FF3A}"/>
              </a:ext>
            </a:extLst>
          </p:cNvPr>
          <p:cNvPicPr>
            <a:picLocks noRot="1" noChangeAspect="1"/>
          </p:cNvPicPr>
          <p:nvPr>
            <a:videoFile r:link="rId1"/>
          </p:nvPr>
        </p:nvPicPr>
        <p:blipFill>
          <a:blip r:embed="rId4"/>
          <a:stretch>
            <a:fillRect/>
          </a:stretch>
        </p:blipFill>
        <p:spPr>
          <a:xfrm>
            <a:off x="7977490" y="4175407"/>
            <a:ext cx="3386030" cy="1913107"/>
          </a:xfrm>
          <a:prstGeom prst="rect">
            <a:avLst/>
          </a:prstGeom>
        </p:spPr>
      </p:pic>
    </p:spTree>
    <p:extLst>
      <p:ext uri="{BB962C8B-B14F-4D97-AF65-F5344CB8AC3E}">
        <p14:creationId xmlns:p14="http://schemas.microsoft.com/office/powerpoint/2010/main" val="665496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0" name="Rectangle 3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el 1">
            <a:extLst>
              <a:ext uri="{FF2B5EF4-FFF2-40B4-BE49-F238E27FC236}">
                <a16:creationId xmlns:a16="http://schemas.microsoft.com/office/drawing/2014/main" id="{20557D13-C518-EB04-7A20-D6815D433EFE}"/>
              </a:ext>
            </a:extLst>
          </p:cNvPr>
          <p:cNvSpPr>
            <a:spLocks noGrp="1"/>
          </p:cNvSpPr>
          <p:nvPr>
            <p:ph type="title"/>
          </p:nvPr>
        </p:nvSpPr>
        <p:spPr>
          <a:xfrm>
            <a:off x="1295400" y="669925"/>
            <a:ext cx="4800600" cy="1325563"/>
          </a:xfrm>
        </p:spPr>
        <p:txBody>
          <a:bodyPr anchor="b">
            <a:normAutofit/>
          </a:bodyPr>
          <a:lstStyle/>
          <a:p>
            <a:r>
              <a:rPr lang="en-US">
                <a:solidFill>
                  <a:schemeClr val="bg1"/>
                </a:solidFill>
              </a:rPr>
              <a:t>GitHub: </a:t>
            </a:r>
          </a:p>
        </p:txBody>
      </p:sp>
      <p:cxnSp>
        <p:nvCxnSpPr>
          <p:cNvPr id="221" name="Straight Connector 3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ladsholder til indhold 2">
            <a:extLst>
              <a:ext uri="{FF2B5EF4-FFF2-40B4-BE49-F238E27FC236}">
                <a16:creationId xmlns:a16="http://schemas.microsoft.com/office/drawing/2014/main" id="{9BAAE74F-A7CE-9415-0923-DF7AD17FC0C7}"/>
              </a:ext>
            </a:extLst>
          </p:cNvPr>
          <p:cNvSpPr>
            <a:spLocks noGrp="1"/>
          </p:cNvSpPr>
          <p:nvPr>
            <p:ph idx="1"/>
          </p:nvPr>
        </p:nvSpPr>
        <p:spPr>
          <a:xfrm>
            <a:off x="819807" y="2288833"/>
            <a:ext cx="5276193" cy="4431871"/>
          </a:xfrm>
        </p:spPr>
        <p:txBody>
          <a:bodyPr>
            <a:normAutofit fontScale="92500"/>
          </a:bodyPr>
          <a:lstStyle/>
          <a:p>
            <a:r>
              <a:rPr lang="en-US" sz="2400" dirty="0">
                <a:solidFill>
                  <a:schemeClr val="bg1"/>
                </a:solidFill>
              </a:rPr>
              <a:t> Online host for Git</a:t>
            </a:r>
          </a:p>
          <a:p>
            <a:r>
              <a:rPr lang="en-US" sz="2400" dirty="0">
                <a:solidFill>
                  <a:schemeClr val="bg1"/>
                </a:solidFill>
              </a:rPr>
              <a:t>Provides a nice interface for looking at your files and projects </a:t>
            </a:r>
          </a:p>
          <a:p>
            <a:r>
              <a:rPr lang="en-US" sz="2400" dirty="0">
                <a:solidFill>
                  <a:schemeClr val="bg1"/>
                </a:solidFill>
              </a:rPr>
              <a:t>Platform for searching for similar or just interesting projects</a:t>
            </a:r>
          </a:p>
          <a:p>
            <a:r>
              <a:rPr lang="en-US" sz="2400" dirty="0">
                <a:solidFill>
                  <a:schemeClr val="bg1"/>
                </a:solidFill>
              </a:rPr>
              <a:t>Enables:</a:t>
            </a:r>
          </a:p>
          <a:p>
            <a:pPr marL="0" indent="0">
              <a:buNone/>
            </a:pPr>
            <a:r>
              <a:rPr lang="en-US" sz="2400" dirty="0">
                <a:solidFill>
                  <a:schemeClr val="bg1"/>
                </a:solidFill>
              </a:rPr>
              <a:t>	- Collaboration across computers</a:t>
            </a:r>
          </a:p>
          <a:p>
            <a:pPr marL="0" indent="0">
              <a:buNone/>
            </a:pPr>
            <a:r>
              <a:rPr lang="en-US" sz="2400" dirty="0">
                <a:solidFill>
                  <a:schemeClr val="bg1"/>
                </a:solidFill>
              </a:rPr>
              <a:t> 	- Project sharing</a:t>
            </a:r>
          </a:p>
          <a:p>
            <a:pPr marL="0" indent="0">
              <a:buNone/>
            </a:pPr>
            <a:r>
              <a:rPr lang="en-US" sz="2400" dirty="0">
                <a:solidFill>
                  <a:schemeClr val="bg1"/>
                </a:solidFill>
              </a:rPr>
              <a:t>	- Open source sharing </a:t>
            </a:r>
          </a:p>
          <a:p>
            <a:pPr marL="0" indent="0">
              <a:buNone/>
            </a:pPr>
            <a:endParaRPr lang="en-US" sz="2400" dirty="0">
              <a:solidFill>
                <a:schemeClr val="bg1"/>
              </a:solidFill>
            </a:endParaRPr>
          </a:p>
          <a:p>
            <a:pPr marL="0" indent="0">
              <a:buNone/>
            </a:pPr>
            <a:r>
              <a:rPr lang="en-US" sz="2400" dirty="0">
                <a:solidFill>
                  <a:schemeClr val="bg1"/>
                </a:solidFill>
              </a:rPr>
              <a:t>Used in increasingly many workplaces !</a:t>
            </a:r>
          </a:p>
          <a:p>
            <a:pPr marL="0" indent="0">
              <a:buNone/>
            </a:pPr>
            <a:endParaRPr lang="en-US" sz="2000" dirty="0">
              <a:solidFill>
                <a:schemeClr val="bg1"/>
              </a:solidFill>
            </a:endParaRPr>
          </a:p>
        </p:txBody>
      </p:sp>
      <p:pic>
        <p:nvPicPr>
          <p:cNvPr id="4" name="Picture 2" descr="GitHub - Wikipedia">
            <a:extLst>
              <a:ext uri="{FF2B5EF4-FFF2-40B4-BE49-F238E27FC236}">
                <a16:creationId xmlns:a16="http://schemas.microsoft.com/office/drawing/2014/main" id="{AC4127E5-9309-6704-F092-103E4BF95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586" r="1207" b="-2"/>
          <a:stretch/>
        </p:blipFill>
        <p:spPr bwMode="auto">
          <a:xfrm>
            <a:off x="7100082" y="369913"/>
            <a:ext cx="2678861" cy="2784532"/>
          </a:xfrm>
          <a:prstGeom prst="rect">
            <a:avLst/>
          </a:prstGeom>
          <a:noFill/>
          <a:extLst>
            <a:ext uri="{909E8E84-426E-40DD-AFC4-6F175D3DCCD1}">
              <a14:hiddenFill xmlns:a14="http://schemas.microsoft.com/office/drawing/2010/main">
                <a:solidFill>
                  <a:srgbClr val="FFFFFF"/>
                </a:solidFill>
              </a14:hiddenFill>
            </a:ext>
          </a:extLst>
        </p:spPr>
      </p:pic>
      <p:sp>
        <p:nvSpPr>
          <p:cNvPr id="222" name="Rectangle 34">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Onlinemedier 3" descr="Git vs. GitHub: What's the difference?">
            <a:hlinkClick r:id="" action="ppaction://media"/>
            <a:extLst>
              <a:ext uri="{FF2B5EF4-FFF2-40B4-BE49-F238E27FC236}">
                <a16:creationId xmlns:a16="http://schemas.microsoft.com/office/drawing/2014/main" id="{0D56648B-1BA4-02BE-618E-7C09E366A79B}"/>
              </a:ext>
            </a:extLst>
          </p:cNvPr>
          <p:cNvPicPr>
            <a:picLocks noRot="1" noChangeAspect="1"/>
          </p:cNvPicPr>
          <p:nvPr>
            <a:videoFile r:link="rId1"/>
          </p:nvPr>
        </p:nvPicPr>
        <p:blipFill>
          <a:blip r:embed="rId4"/>
          <a:stretch>
            <a:fillRect/>
          </a:stretch>
        </p:blipFill>
        <p:spPr>
          <a:xfrm>
            <a:off x="8038661" y="4108742"/>
            <a:ext cx="3588640" cy="2027581"/>
          </a:xfrm>
          <a:prstGeom prst="rect">
            <a:avLst/>
          </a:prstGeom>
        </p:spPr>
      </p:pic>
      <p:sp>
        <p:nvSpPr>
          <p:cNvPr id="223" name="Rectangle 36">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55424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B3364B7-DA20-E6D2-E9F1-ACDB1916892D}"/>
              </a:ext>
            </a:extLst>
          </p:cNvPr>
          <p:cNvSpPr>
            <a:spLocks noGrp="1"/>
          </p:cNvSpPr>
          <p:nvPr>
            <p:ph type="title"/>
          </p:nvPr>
        </p:nvSpPr>
        <p:spPr>
          <a:xfrm>
            <a:off x="172278" y="743848"/>
            <a:ext cx="3972339" cy="1325563"/>
          </a:xfrm>
        </p:spPr>
        <p:txBody>
          <a:bodyPr/>
          <a:lstStyle/>
          <a:p>
            <a:r>
              <a:rPr lang="en-US" dirty="0">
                <a:solidFill>
                  <a:schemeClr val="bg1"/>
                </a:solidFill>
              </a:rPr>
              <a:t>Overview of GitHub</a:t>
            </a:r>
          </a:p>
        </p:txBody>
      </p:sp>
      <p:pic>
        <p:nvPicPr>
          <p:cNvPr id="4" name="Billede 3" descr="Et billede, der indeholder tekst, Font/skrifttype, skærmbillede, diagram&#10;&#10;Automatisk genereret beskrivelse">
            <a:extLst>
              <a:ext uri="{FF2B5EF4-FFF2-40B4-BE49-F238E27FC236}">
                <a16:creationId xmlns:a16="http://schemas.microsoft.com/office/drawing/2014/main" id="{9A723933-3C6F-4DC8-675A-8C568D2656A8}"/>
              </a:ext>
            </a:extLst>
          </p:cNvPr>
          <p:cNvPicPr>
            <a:picLocks noChangeAspect="1"/>
          </p:cNvPicPr>
          <p:nvPr/>
        </p:nvPicPr>
        <p:blipFill>
          <a:blip r:embed="rId2"/>
          <a:stretch>
            <a:fillRect/>
          </a:stretch>
        </p:blipFill>
        <p:spPr>
          <a:xfrm>
            <a:off x="3684105" y="318506"/>
            <a:ext cx="6440556" cy="2744363"/>
          </a:xfrm>
          <a:prstGeom prst="rect">
            <a:avLst/>
          </a:prstGeom>
        </p:spPr>
      </p:pic>
      <p:cxnSp>
        <p:nvCxnSpPr>
          <p:cNvPr id="6" name="Lige pilforbindelse 5">
            <a:extLst>
              <a:ext uri="{FF2B5EF4-FFF2-40B4-BE49-F238E27FC236}">
                <a16:creationId xmlns:a16="http://schemas.microsoft.com/office/drawing/2014/main" id="{CF1DC6F0-6B29-299E-778D-C0101D3F2530}"/>
              </a:ext>
            </a:extLst>
          </p:cNvPr>
          <p:cNvCxnSpPr>
            <a:cxnSpLocks/>
          </p:cNvCxnSpPr>
          <p:nvPr/>
        </p:nvCxnSpPr>
        <p:spPr>
          <a:xfrm flipH="1">
            <a:off x="9899374" y="838544"/>
            <a:ext cx="1136375" cy="378723"/>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8" name="Billede 7" descr="Et billede, der indeholder tekst, Font/skrifttype, nummer/tal, skærmbillede&#10;&#10;Automatisk genereret beskrivelse">
            <a:extLst>
              <a:ext uri="{FF2B5EF4-FFF2-40B4-BE49-F238E27FC236}">
                <a16:creationId xmlns:a16="http://schemas.microsoft.com/office/drawing/2014/main" id="{3BFB7696-F285-B527-3D89-D657317760D1}"/>
              </a:ext>
            </a:extLst>
          </p:cNvPr>
          <p:cNvPicPr>
            <a:picLocks noChangeAspect="1"/>
          </p:cNvPicPr>
          <p:nvPr/>
        </p:nvPicPr>
        <p:blipFill>
          <a:blip r:embed="rId3"/>
          <a:stretch>
            <a:fillRect/>
          </a:stretch>
        </p:blipFill>
        <p:spPr>
          <a:xfrm>
            <a:off x="172278" y="3100803"/>
            <a:ext cx="7540487" cy="3392072"/>
          </a:xfrm>
          <a:prstGeom prst="rect">
            <a:avLst/>
          </a:prstGeom>
        </p:spPr>
      </p:pic>
      <p:cxnSp>
        <p:nvCxnSpPr>
          <p:cNvPr id="11" name="Lige pilforbindelse 10">
            <a:extLst>
              <a:ext uri="{FF2B5EF4-FFF2-40B4-BE49-F238E27FC236}">
                <a16:creationId xmlns:a16="http://schemas.microsoft.com/office/drawing/2014/main" id="{BC521C99-F3FD-888B-D479-E7ECEF02D0A1}"/>
              </a:ext>
            </a:extLst>
          </p:cNvPr>
          <p:cNvCxnSpPr>
            <a:cxnSpLocks/>
          </p:cNvCxnSpPr>
          <p:nvPr/>
        </p:nvCxnSpPr>
        <p:spPr>
          <a:xfrm flipH="1">
            <a:off x="7507356" y="5218387"/>
            <a:ext cx="1136375" cy="378723"/>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2" name="Tekstfelt 11">
            <a:extLst>
              <a:ext uri="{FF2B5EF4-FFF2-40B4-BE49-F238E27FC236}">
                <a16:creationId xmlns:a16="http://schemas.microsoft.com/office/drawing/2014/main" id="{8E7F024F-E121-FFCE-1128-7B517097367E}"/>
              </a:ext>
            </a:extLst>
          </p:cNvPr>
          <p:cNvSpPr txBox="1"/>
          <p:nvPr/>
        </p:nvSpPr>
        <p:spPr>
          <a:xfrm>
            <a:off x="8754528" y="5033721"/>
            <a:ext cx="1713033" cy="369332"/>
          </a:xfrm>
          <a:prstGeom prst="rect">
            <a:avLst/>
          </a:prstGeom>
          <a:noFill/>
        </p:spPr>
        <p:txBody>
          <a:bodyPr wrap="none" rtlCol="0">
            <a:spAutoFit/>
          </a:bodyPr>
          <a:lstStyle/>
          <a:p>
            <a:r>
              <a:rPr lang="en-US" dirty="0">
                <a:solidFill>
                  <a:schemeClr val="bg1"/>
                </a:solidFill>
              </a:rPr>
              <a:t>Repository URL</a:t>
            </a:r>
          </a:p>
        </p:txBody>
      </p:sp>
      <p:sp>
        <p:nvSpPr>
          <p:cNvPr id="13" name="Tekstrude 12">
            <a:extLst>
              <a:ext uri="{FF2B5EF4-FFF2-40B4-BE49-F238E27FC236}">
                <a16:creationId xmlns:a16="http://schemas.microsoft.com/office/drawing/2014/main" id="{8714F4F1-3043-8212-1CC3-E65BB25FF42F}"/>
              </a:ext>
            </a:extLst>
          </p:cNvPr>
          <p:cNvSpPr/>
          <p:nvPr/>
        </p:nvSpPr>
        <p:spPr>
          <a:xfrm>
            <a:off x="6838122" y="4248287"/>
            <a:ext cx="781877" cy="224697"/>
          </a:xfrm>
          <a:prstGeom prst="fram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7364394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EFFDD94-5D59-D796-2001-3423E5AAD698}"/>
              </a:ext>
            </a:extLst>
          </p:cNvPr>
          <p:cNvSpPr>
            <a:spLocks noGrp="1"/>
          </p:cNvSpPr>
          <p:nvPr>
            <p:ph type="title"/>
          </p:nvPr>
        </p:nvSpPr>
        <p:spPr>
          <a:xfrm>
            <a:off x="630936" y="639520"/>
            <a:ext cx="3429000" cy="1719072"/>
          </a:xfrm>
        </p:spPr>
        <p:txBody>
          <a:bodyPr anchor="b">
            <a:normAutofit/>
          </a:bodyPr>
          <a:lstStyle/>
          <a:p>
            <a:r>
              <a:rPr lang="en-US" sz="4600" dirty="0">
                <a:solidFill>
                  <a:schemeClr val="bg1"/>
                </a:solidFill>
              </a:rPr>
              <a:t>How it works: </a:t>
            </a:r>
            <a:br>
              <a:rPr lang="en-US" sz="4600" dirty="0">
                <a:solidFill>
                  <a:schemeClr val="bg1"/>
                </a:solidFill>
              </a:rPr>
            </a:br>
            <a:endParaRPr lang="en-US" sz="4600" dirty="0">
              <a:solidFill>
                <a:schemeClr val="bg1"/>
              </a:solidFill>
            </a:endParaRP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ladsholder til indhold 2">
            <a:extLst>
              <a:ext uri="{FF2B5EF4-FFF2-40B4-BE49-F238E27FC236}">
                <a16:creationId xmlns:a16="http://schemas.microsoft.com/office/drawing/2014/main" id="{D64C6637-9ECF-77E9-5A85-E0267051D897}"/>
              </a:ext>
            </a:extLst>
          </p:cNvPr>
          <p:cNvSpPr>
            <a:spLocks noGrp="1"/>
          </p:cNvSpPr>
          <p:nvPr>
            <p:ph idx="1"/>
          </p:nvPr>
        </p:nvSpPr>
        <p:spPr>
          <a:xfrm>
            <a:off x="630936" y="2807208"/>
            <a:ext cx="3892938" cy="4050792"/>
          </a:xfrm>
        </p:spPr>
        <p:txBody>
          <a:bodyPr anchor="t">
            <a:normAutofit/>
          </a:bodyPr>
          <a:lstStyle/>
          <a:p>
            <a:pPr marL="0" indent="0">
              <a:buNone/>
            </a:pPr>
            <a:r>
              <a:rPr lang="en-US" sz="2000" b="1" dirty="0">
                <a:solidFill>
                  <a:schemeClr val="bg1"/>
                </a:solidFill>
              </a:rPr>
              <a:t>Git and GitHub terms: </a:t>
            </a:r>
          </a:p>
          <a:p>
            <a:r>
              <a:rPr lang="en-US" sz="1800" b="1" dirty="0">
                <a:solidFill>
                  <a:srgbClr val="FFC000"/>
                </a:solidFill>
              </a:rPr>
              <a:t>Forking</a:t>
            </a:r>
            <a:r>
              <a:rPr lang="en-US" sz="1800" dirty="0">
                <a:solidFill>
                  <a:schemeClr val="bg1"/>
                </a:solidFill>
              </a:rPr>
              <a:t> =  a GitHub (independent) copy of a repo </a:t>
            </a:r>
          </a:p>
          <a:p>
            <a:r>
              <a:rPr lang="en-US" sz="1800" b="1" dirty="0">
                <a:solidFill>
                  <a:srgbClr val="FFC000"/>
                </a:solidFill>
              </a:rPr>
              <a:t>Cloning</a:t>
            </a:r>
            <a:r>
              <a:rPr lang="en-US" sz="1800" dirty="0">
                <a:solidFill>
                  <a:schemeClr val="bg1"/>
                </a:solidFill>
              </a:rPr>
              <a:t> =  a local (and linked) copy of a repo</a:t>
            </a:r>
          </a:p>
          <a:p>
            <a:r>
              <a:rPr lang="en-US" sz="1800" b="1" dirty="0">
                <a:solidFill>
                  <a:srgbClr val="FFC000"/>
                </a:solidFill>
              </a:rPr>
              <a:t>Add</a:t>
            </a:r>
            <a:r>
              <a:rPr lang="en-US" sz="1800" dirty="0">
                <a:solidFill>
                  <a:schemeClr val="bg1"/>
                </a:solidFill>
              </a:rPr>
              <a:t> = place it in the staging area (ready to be saved)</a:t>
            </a:r>
          </a:p>
          <a:p>
            <a:r>
              <a:rPr lang="en-US" sz="1800" b="1" dirty="0">
                <a:solidFill>
                  <a:srgbClr val="FFC000"/>
                </a:solidFill>
              </a:rPr>
              <a:t>Commit</a:t>
            </a:r>
            <a:r>
              <a:rPr lang="en-US" sz="1800" dirty="0">
                <a:solidFill>
                  <a:schemeClr val="bg1"/>
                </a:solidFill>
              </a:rPr>
              <a:t> = checkpoint (a save)</a:t>
            </a:r>
          </a:p>
          <a:p>
            <a:r>
              <a:rPr lang="en-US" sz="1800" b="1" dirty="0">
                <a:solidFill>
                  <a:srgbClr val="FFC000"/>
                </a:solidFill>
              </a:rPr>
              <a:t>Push to GitHub  </a:t>
            </a:r>
            <a:r>
              <a:rPr lang="en-US" sz="1800" dirty="0">
                <a:solidFill>
                  <a:schemeClr val="bg1"/>
                </a:solidFill>
              </a:rPr>
              <a:t>= get local changes to GitHub</a:t>
            </a:r>
          </a:p>
          <a:p>
            <a:r>
              <a:rPr lang="en-US" sz="1800" b="1" dirty="0">
                <a:solidFill>
                  <a:srgbClr val="FFC000"/>
                </a:solidFill>
              </a:rPr>
              <a:t> Pull from GitHub </a:t>
            </a:r>
            <a:r>
              <a:rPr lang="en-US" sz="1800" dirty="0">
                <a:solidFill>
                  <a:schemeClr val="bg1"/>
                </a:solidFill>
              </a:rPr>
              <a:t>= get changes on GitHub to your local folder</a:t>
            </a:r>
          </a:p>
          <a:p>
            <a:endParaRPr lang="en-US" sz="1500" dirty="0">
              <a:solidFill>
                <a:schemeClr val="bg1"/>
              </a:solidFill>
            </a:endParaRPr>
          </a:p>
        </p:txBody>
      </p:sp>
      <p:pic>
        <p:nvPicPr>
          <p:cNvPr id="4" name="Billede 3" descr="Et billede, der indeholder tekst, skærmbillede, diagram, Font/skrifttype&#10;&#10;Automatisk genereret beskrivelse">
            <a:extLst>
              <a:ext uri="{FF2B5EF4-FFF2-40B4-BE49-F238E27FC236}">
                <a16:creationId xmlns:a16="http://schemas.microsoft.com/office/drawing/2014/main" id="{AEC9B024-9D5D-9B76-15AD-36DBC00E40D5}"/>
              </a:ext>
            </a:extLst>
          </p:cNvPr>
          <p:cNvPicPr>
            <a:picLocks noChangeAspect="1"/>
          </p:cNvPicPr>
          <p:nvPr/>
        </p:nvPicPr>
        <p:blipFill>
          <a:blip r:embed="rId2"/>
          <a:stretch>
            <a:fillRect/>
          </a:stretch>
        </p:blipFill>
        <p:spPr>
          <a:xfrm>
            <a:off x="4654296" y="1953330"/>
            <a:ext cx="6903720" cy="2951340"/>
          </a:xfrm>
          <a:prstGeom prst="rect">
            <a:avLst/>
          </a:prstGeom>
        </p:spPr>
      </p:pic>
    </p:spTree>
    <p:extLst>
      <p:ext uri="{BB962C8B-B14F-4D97-AF65-F5344CB8AC3E}">
        <p14:creationId xmlns:p14="http://schemas.microsoft.com/office/powerpoint/2010/main" val="4087481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el 1">
            <a:extLst>
              <a:ext uri="{FF2B5EF4-FFF2-40B4-BE49-F238E27FC236}">
                <a16:creationId xmlns:a16="http://schemas.microsoft.com/office/drawing/2014/main" id="{BD80E204-CA03-5B90-A66C-EE79345A5659}"/>
              </a:ext>
            </a:extLst>
          </p:cNvPr>
          <p:cNvSpPr>
            <a:spLocks noGrp="1"/>
          </p:cNvSpPr>
          <p:nvPr>
            <p:ph type="title"/>
          </p:nvPr>
        </p:nvSpPr>
        <p:spPr>
          <a:xfrm>
            <a:off x="838200" y="669925"/>
            <a:ext cx="4508946" cy="1325563"/>
          </a:xfrm>
        </p:spPr>
        <p:txBody>
          <a:bodyPr anchor="b">
            <a:normAutofit/>
          </a:bodyPr>
          <a:lstStyle/>
          <a:p>
            <a:pPr algn="r"/>
            <a:r>
              <a:rPr lang="en-US" dirty="0">
                <a:solidFill>
                  <a:schemeClr val="bg1"/>
                </a:solidFill>
              </a:rPr>
              <a:t>Together! </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Pladsholder til indhold 2">
            <a:extLst>
              <a:ext uri="{FF2B5EF4-FFF2-40B4-BE49-F238E27FC236}">
                <a16:creationId xmlns:a16="http://schemas.microsoft.com/office/drawing/2014/main" id="{4E3CAD1F-44F0-AF6B-2BBB-CD67EDA6802C}"/>
              </a:ext>
            </a:extLst>
          </p:cNvPr>
          <p:cNvSpPr>
            <a:spLocks noGrp="1"/>
          </p:cNvSpPr>
          <p:nvPr>
            <p:ph idx="1"/>
          </p:nvPr>
        </p:nvSpPr>
        <p:spPr>
          <a:xfrm>
            <a:off x="987655" y="2275424"/>
            <a:ext cx="7427495" cy="4013651"/>
          </a:xfrm>
        </p:spPr>
        <p:txBody>
          <a:bodyPr>
            <a:normAutofit lnSpcReduction="10000"/>
          </a:bodyPr>
          <a:lstStyle/>
          <a:p>
            <a:pPr marL="342900" indent="-342900">
              <a:buFont typeface="Wingdings" panose="05000000000000000000" pitchFamily="2" charset="2"/>
              <a:buChar char="§"/>
            </a:pPr>
            <a:r>
              <a:rPr lang="en-US" sz="1600" dirty="0"/>
              <a:t>do it together. </a:t>
            </a:r>
          </a:p>
          <a:p>
            <a:r>
              <a:rPr lang="en-US" sz="2400" dirty="0">
                <a:solidFill>
                  <a:schemeClr val="bg1"/>
                </a:solidFill>
              </a:rPr>
              <a:t>Tools that keeps track of previous work</a:t>
            </a:r>
          </a:p>
          <a:p>
            <a:pPr marL="0" indent="0">
              <a:buNone/>
            </a:pPr>
            <a:r>
              <a:rPr lang="en-US" sz="2400" dirty="0">
                <a:solidFill>
                  <a:schemeClr val="bg1"/>
                </a:solidFill>
              </a:rPr>
              <a:t>	- version control </a:t>
            </a:r>
          </a:p>
          <a:p>
            <a:r>
              <a:rPr lang="en-US" sz="2400" dirty="0">
                <a:solidFill>
                  <a:schemeClr val="bg1"/>
                </a:solidFill>
              </a:rPr>
              <a:t>Allows for cooperation on scripts at the same time. </a:t>
            </a:r>
          </a:p>
          <a:p>
            <a:r>
              <a:rPr lang="en-US" sz="2400" dirty="0">
                <a:solidFill>
                  <a:schemeClr val="bg1"/>
                </a:solidFill>
              </a:rPr>
              <a:t>And also a nice “</a:t>
            </a:r>
            <a:r>
              <a:rPr lang="en-US" sz="2400" b="1" dirty="0">
                <a:solidFill>
                  <a:schemeClr val="bg1"/>
                </a:solidFill>
              </a:rPr>
              <a:t>online backup</a:t>
            </a:r>
            <a:r>
              <a:rPr lang="en-US" sz="2400" dirty="0">
                <a:solidFill>
                  <a:schemeClr val="bg1"/>
                </a:solidFill>
              </a:rPr>
              <a:t>”!! </a:t>
            </a:r>
          </a:p>
          <a:p>
            <a:r>
              <a:rPr lang="en-US" sz="2400" dirty="0">
                <a:solidFill>
                  <a:schemeClr val="bg1"/>
                </a:solidFill>
              </a:rPr>
              <a:t>Nice to have on your CV :-D</a:t>
            </a:r>
          </a:p>
          <a:p>
            <a:pPr marL="0" indent="0">
              <a:buNone/>
            </a:pPr>
            <a:endParaRPr lang="en-US" sz="2400" dirty="0">
              <a:solidFill>
                <a:schemeClr val="bg1"/>
              </a:solidFill>
            </a:endParaRPr>
          </a:p>
          <a:p>
            <a:r>
              <a:rPr lang="en-US" sz="2400" dirty="0">
                <a:solidFill>
                  <a:schemeClr val="bg1"/>
                </a:solidFill>
              </a:rPr>
              <a:t>It can take a long time to get familiar with, but when you do, it can be a real lifesaver!</a:t>
            </a:r>
          </a:p>
          <a:p>
            <a:r>
              <a:rPr lang="en-US" sz="2400" dirty="0">
                <a:solidFill>
                  <a:schemeClr val="bg1"/>
                </a:solidFill>
              </a:rPr>
              <a:t>Let’s try and do it together </a:t>
            </a:r>
          </a:p>
          <a:p>
            <a:endParaRPr lang="en-US" sz="2000" dirty="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fik 6" descr="Kunstig intelligens med massiv udfyldning">
            <a:extLst>
              <a:ext uri="{FF2B5EF4-FFF2-40B4-BE49-F238E27FC236}">
                <a16:creationId xmlns:a16="http://schemas.microsoft.com/office/drawing/2014/main" id="{A838C7D3-6ED0-88E8-66BD-1FC69B7DD8C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15321" y="5487131"/>
            <a:ext cx="914400" cy="914400"/>
          </a:xfrm>
          <a:prstGeom prst="rect">
            <a:avLst/>
          </a:prstGeom>
        </p:spPr>
      </p:pic>
      <p:pic>
        <p:nvPicPr>
          <p:cNvPr id="11" name="Grafik 10" descr="Brainstorm kontur">
            <a:extLst>
              <a:ext uri="{FF2B5EF4-FFF2-40B4-BE49-F238E27FC236}">
                <a16:creationId xmlns:a16="http://schemas.microsoft.com/office/drawing/2014/main" id="{FCF029B7-F5A4-DBE6-A933-AFF11E4B8F1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076770" y="5487131"/>
            <a:ext cx="914400" cy="914400"/>
          </a:xfrm>
          <a:prstGeom prst="rect">
            <a:avLst/>
          </a:prstGeom>
        </p:spPr>
      </p:pic>
    </p:spTree>
    <p:extLst>
      <p:ext uri="{BB962C8B-B14F-4D97-AF65-F5344CB8AC3E}">
        <p14:creationId xmlns:p14="http://schemas.microsoft.com/office/powerpoint/2010/main" val="32220610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el 1">
            <a:extLst>
              <a:ext uri="{FF2B5EF4-FFF2-40B4-BE49-F238E27FC236}">
                <a16:creationId xmlns:a16="http://schemas.microsoft.com/office/drawing/2014/main" id="{EC9D6856-FEAD-0427-3159-8FD5E0146394}"/>
              </a:ext>
            </a:extLst>
          </p:cNvPr>
          <p:cNvSpPr>
            <a:spLocks noGrp="1"/>
          </p:cNvSpPr>
          <p:nvPr>
            <p:ph type="title"/>
          </p:nvPr>
        </p:nvSpPr>
        <p:spPr>
          <a:xfrm>
            <a:off x="922635" y="1250575"/>
            <a:ext cx="4604274" cy="4163210"/>
          </a:xfrm>
        </p:spPr>
        <p:txBody>
          <a:bodyPr anchor="ctr">
            <a:normAutofit/>
          </a:bodyPr>
          <a:lstStyle/>
          <a:p>
            <a:r>
              <a:rPr lang="en-US" sz="7400" dirty="0">
                <a:solidFill>
                  <a:schemeClr val="bg1"/>
                </a:solidFill>
              </a:rPr>
              <a:t>Questions: </a:t>
            </a:r>
          </a:p>
        </p:txBody>
      </p:sp>
      <p:sp>
        <p:nvSpPr>
          <p:cNvPr id="15" name="Rectangle 9">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ladsholder til indhold 2">
            <a:extLst>
              <a:ext uri="{FF2B5EF4-FFF2-40B4-BE49-F238E27FC236}">
                <a16:creationId xmlns:a16="http://schemas.microsoft.com/office/drawing/2014/main" id="{1168C31A-CDED-6105-C2B6-B8CD92FCF917}"/>
              </a:ext>
            </a:extLst>
          </p:cNvPr>
          <p:cNvSpPr>
            <a:spLocks noGrp="1"/>
          </p:cNvSpPr>
          <p:nvPr>
            <p:ph idx="1"/>
          </p:nvPr>
        </p:nvSpPr>
        <p:spPr>
          <a:xfrm>
            <a:off x="6096000" y="2315018"/>
            <a:ext cx="4797909" cy="3845152"/>
          </a:xfrm>
        </p:spPr>
        <p:txBody>
          <a:bodyPr anchor="ctr">
            <a:normAutofit/>
          </a:bodyPr>
          <a:lstStyle/>
          <a:p>
            <a:pPr marL="514350" indent="-514350">
              <a:buFont typeface="+mj-lt"/>
              <a:buAutoNum type="arabicPeriod"/>
            </a:pPr>
            <a:r>
              <a:rPr lang="en-US" sz="2000" dirty="0">
                <a:solidFill>
                  <a:schemeClr val="bg1"/>
                </a:solidFill>
              </a:rPr>
              <a:t>What is a repository? </a:t>
            </a:r>
          </a:p>
          <a:p>
            <a:pPr marL="514350" indent="-514350">
              <a:buFont typeface="+mj-lt"/>
              <a:buAutoNum type="arabicPeriod"/>
            </a:pPr>
            <a:r>
              <a:rPr lang="en-US" sz="2000" dirty="0">
                <a:solidFill>
                  <a:schemeClr val="bg1"/>
                </a:solidFill>
              </a:rPr>
              <a:t>What is a working directory?</a:t>
            </a:r>
          </a:p>
          <a:p>
            <a:pPr marL="514350" indent="-514350">
              <a:buFont typeface="+mj-lt"/>
              <a:buAutoNum type="arabicPeriod"/>
            </a:pPr>
            <a:r>
              <a:rPr lang="en-US" sz="2000" dirty="0">
                <a:solidFill>
                  <a:schemeClr val="bg1"/>
                </a:solidFill>
              </a:rPr>
              <a:t>What is the difference between Git and GitHub?</a:t>
            </a:r>
          </a:p>
          <a:p>
            <a:pPr marL="514350" indent="-514350">
              <a:buFont typeface="+mj-lt"/>
              <a:buAutoNum type="arabicPeriod"/>
            </a:pPr>
            <a:r>
              <a:rPr lang="en-US" sz="2000" dirty="0">
                <a:solidFill>
                  <a:schemeClr val="bg1"/>
                </a:solidFill>
              </a:rPr>
              <a:t>What is a Terminal?</a:t>
            </a:r>
          </a:p>
          <a:p>
            <a:pPr marL="514350" indent="-514350">
              <a:buFont typeface="+mj-lt"/>
              <a:buAutoNum type="arabicPeriod"/>
            </a:pPr>
            <a:r>
              <a:rPr lang="en-US" sz="2000" dirty="0">
                <a:solidFill>
                  <a:schemeClr val="bg1"/>
                </a:solidFill>
              </a:rPr>
              <a:t>How do you save changes via Git? (specific commands)</a:t>
            </a:r>
          </a:p>
          <a:p>
            <a:pPr marL="514350" indent="-514350">
              <a:buFont typeface="+mj-lt"/>
              <a:buAutoNum type="arabicPeriod"/>
            </a:pPr>
            <a:r>
              <a:rPr lang="en-US" sz="2000" dirty="0">
                <a:solidFill>
                  <a:schemeClr val="bg1"/>
                </a:solidFill>
              </a:rPr>
              <a:t>What is the difference between pushing to and pulling from GitHub?</a:t>
            </a:r>
          </a:p>
          <a:p>
            <a:pPr marL="514350" indent="-514350">
              <a:buFont typeface="+mj-lt"/>
              <a:buAutoNum type="arabicPeriod"/>
            </a:pPr>
            <a:endParaRPr lang="en-US" sz="2000" dirty="0">
              <a:solidFill>
                <a:schemeClr val="bg1"/>
              </a:solidFill>
            </a:endParaRPr>
          </a:p>
        </p:txBody>
      </p:sp>
      <mc:AlternateContent xmlns:mc="http://schemas.openxmlformats.org/markup-compatibility/2006">
        <mc:Choice xmlns:am3d="http://schemas.microsoft.com/office/drawing/2017/model3d" Requires="am3d">
          <p:graphicFrame>
            <p:nvGraphicFramePr>
              <p:cNvPr id="5" name="3D-model 4" descr="Rampaging T-Rex">
                <a:extLst>
                  <a:ext uri="{FF2B5EF4-FFF2-40B4-BE49-F238E27FC236}">
                    <a16:creationId xmlns:a16="http://schemas.microsoft.com/office/drawing/2014/main" id="{1A0190A8-7170-932C-D9AB-B4508BE5EE2C}"/>
                  </a:ext>
                </a:extLst>
              </p:cNvPr>
              <p:cNvGraphicFramePr>
                <a:graphicFrameLocks noChangeAspect="1"/>
              </p:cNvGraphicFramePr>
              <p:nvPr>
                <p:extLst>
                  <p:ext uri="{D42A27DB-BD31-4B8C-83A1-F6EECF244321}">
                    <p14:modId xmlns:p14="http://schemas.microsoft.com/office/powerpoint/2010/main" val="2874060563"/>
                  </p:ext>
                </p:extLst>
              </p:nvPr>
            </p:nvGraphicFramePr>
            <p:xfrm>
              <a:off x="6358564" y="-307464"/>
              <a:ext cx="5017945" cy="3116078"/>
            </p:xfrm>
            <a:graphic>
              <a:graphicData uri="http://schemas.microsoft.com/office/drawing/2017/model3d">
                <am3d:model3d r:embed="rId2">
                  <am3d:spPr>
                    <a:xfrm>
                      <a:off x="0" y="0"/>
                      <a:ext cx="5017945" cy="3116078"/>
                    </a:xfrm>
                    <a:prstGeom prst="rect">
                      <a:avLst/>
                    </a:prstGeom>
                  </am3d:spPr>
                  <am3d:camera>
                    <am3d:pos x="0" y="0" z="54598201"/>
                    <am3d:up dx="0" dy="36000000" dz="0"/>
                    <am3d:lookAt x="0" y="0" z="0"/>
                    <am3d:perspective fov="2700000"/>
                  </am3d:camera>
                  <am3d:trans>
                    <am3d:meterPerModelUnit n="77604" d="1000000"/>
                    <am3d:preTrans dx="-759255" dy="-7313659" dz="524892"/>
                    <am3d:scale>
                      <am3d:sx n="1000000" d="1000000"/>
                      <am3d:sy n="1000000" d="1000000"/>
                      <am3d:sz n="1000000" d="1000000"/>
                    </am3d:scale>
                    <am3d:rot ax="313733" ay="-2726593" az="-223838"/>
                    <am3d:postTrans dx="0" dy="0" dz="0"/>
                  </am3d:trans>
                  <am3d:raster rName="Office3DRenderer" rVer="16.0.8326">
                    <am3d:blip r:embed="rId3"/>
                  </am3d:raster>
                  <am3d:extLst>
                    <a:ext uri="{9A65AA19-BECB-4387-8358-8AD5134E1D82}">
                      <a3danim:embedAnim xmlns:a3danim="http://schemas.microsoft.com/office/drawing/2018/animation/model3d" animId="0">
                        <a3danim:animPr length="9266" count="indefinite"/>
                      </a3danim:embedAnim>
                    </a:ext>
                    <a:ext uri="{E9DE012E-A134-456F-84FE-255F9AAD75C6}">
                      <a3danim:posterFrame xmlns:a3danim="http://schemas.microsoft.com/office/drawing/2018/animation/model3d" animId="0"/>
                    </a:ext>
                  </am3d:extLst>
                  <am3d:objViewport viewportSz="541866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model 4" descr="Rampaging T-Rex">
                <a:extLst>
                  <a:ext uri="{FF2B5EF4-FFF2-40B4-BE49-F238E27FC236}">
                    <a16:creationId xmlns:a16="http://schemas.microsoft.com/office/drawing/2014/main" id="{1A0190A8-7170-932C-D9AB-B4508BE5EE2C}"/>
                  </a:ext>
                </a:extLst>
              </p:cNvPr>
              <p:cNvPicPr>
                <a:picLocks noGrp="1" noRot="1" noChangeAspect="1" noMove="1" noResize="1" noEditPoints="1" noAdjustHandles="1" noChangeArrowheads="1" noChangeShapeType="1" noCrop="1"/>
              </p:cNvPicPr>
              <p:nvPr/>
            </p:nvPicPr>
            <p:blipFill>
              <a:blip r:embed="rId3"/>
              <a:stretch>
                <a:fillRect/>
              </a:stretch>
            </p:blipFill>
            <p:spPr>
              <a:xfrm>
                <a:off x="6358564" y="-307464"/>
                <a:ext cx="5017945" cy="3116078"/>
              </a:xfrm>
              <a:prstGeom prst="rect">
                <a:avLst/>
              </a:prstGeom>
            </p:spPr>
          </p:pic>
        </mc:Fallback>
      </mc:AlternateContent>
    </p:spTree>
    <p:extLst>
      <p:ext uri="{BB962C8B-B14F-4D97-AF65-F5344CB8AC3E}">
        <p14:creationId xmlns:p14="http://schemas.microsoft.com/office/powerpoint/2010/main" val="2876218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0" presetClass="emph" presetSubtype="1" repeatCount="indefinite" fill="hold" nodeType="withEffect">
                                  <p:stCondLst>
                                    <p:cond delay="0"/>
                                  </p:stCondLst>
                                  <p:childTnLst>
                                    <p:anim calcmode="lin" valueType="num">
                                      <p:cBhvr>
                                        <p:cTn id="6" dur="9267" fill="hold"/>
                                        <p:tgtEl>
                                          <p:spTgt spid="5"/>
                                        </p:tgtEl>
                                        <p:attrNameLst>
                                          <p:attrName>embedded1</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5691</TotalTime>
  <Words>929</Words>
  <Application>Microsoft Office PowerPoint</Application>
  <PresentationFormat>Widescreen</PresentationFormat>
  <Paragraphs>120</Paragraphs>
  <Slides>17</Slides>
  <Notes>0</Notes>
  <HiddenSlides>0</HiddenSlides>
  <MMClips>3</MMClips>
  <ScaleCrop>false</ScaleCrop>
  <HeadingPairs>
    <vt:vector size="6" baseType="variant">
      <vt:variant>
        <vt:lpstr>Benyttede skrifttyper</vt:lpstr>
      </vt:variant>
      <vt:variant>
        <vt:i4>7</vt:i4>
      </vt:variant>
      <vt:variant>
        <vt:lpstr>Tema</vt:lpstr>
      </vt:variant>
      <vt:variant>
        <vt:i4>1</vt:i4>
      </vt:variant>
      <vt:variant>
        <vt:lpstr>Slidetitler</vt:lpstr>
      </vt:variant>
      <vt:variant>
        <vt:i4>17</vt:i4>
      </vt:variant>
    </vt:vector>
  </HeadingPairs>
  <TitlesOfParts>
    <vt:vector size="25" baseType="lpstr">
      <vt:lpstr>Aptos</vt:lpstr>
      <vt:lpstr>Aptos Display</vt:lpstr>
      <vt:lpstr>Arial</vt:lpstr>
      <vt:lpstr>Arial Unicode MS</vt:lpstr>
      <vt:lpstr>Courier New</vt:lpstr>
      <vt:lpstr>Times New Roman</vt:lpstr>
      <vt:lpstr>Wingdings</vt:lpstr>
      <vt:lpstr>Office-tema</vt:lpstr>
      <vt:lpstr>Git &amp; GitHub</vt:lpstr>
      <vt:lpstr>Plan for the day</vt:lpstr>
      <vt:lpstr>Terminal</vt:lpstr>
      <vt:lpstr>Git</vt:lpstr>
      <vt:lpstr>GitHub: </vt:lpstr>
      <vt:lpstr>Overview of GitHub</vt:lpstr>
      <vt:lpstr>How it works:  </vt:lpstr>
      <vt:lpstr>Together! </vt:lpstr>
      <vt:lpstr>Questions: </vt:lpstr>
      <vt:lpstr>Checklist:</vt:lpstr>
      <vt:lpstr>Exercise 1  - add a local folder to GitHub</vt:lpstr>
      <vt:lpstr>Let’s do it together! </vt:lpstr>
      <vt:lpstr>Navigate to right directory</vt:lpstr>
      <vt:lpstr>Now: TERMINAL! </vt:lpstr>
      <vt:lpstr>1. Initialize the local directory as a Git repository:  $ git init   2.  Add the files in your new local repository. This stages them for the first commit:  $ git add .   3. Commit the files that you've staged in your local repository.   $ git commit -m "First commit"   4. At the top of your GitHub repository's Quick Setup page, click to copy the remote repository URL.  5. In the Command prompt, add the URL for the remote repository where your local repository will be pushed.   $ git remote add origin &lt;remote repository URL&gt; # Sets the new remote  6. Push the changes in your local repository to GitHub if there is a remote branch called main   $ git push origin main /master (du skal bruge master)     ! Now you can see the files from your local folder on GitHub !   </vt:lpstr>
      <vt:lpstr>Exercise 2   - clone a repository from GitHub to your PC ) </vt:lpstr>
      <vt:lpstr>Version Control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Ida Elmose Brøcker</dc:creator>
  <cp:lastModifiedBy>Astrid Dzakou</cp:lastModifiedBy>
  <cp:revision>104</cp:revision>
  <dcterms:created xsi:type="dcterms:W3CDTF">2024-09-25T12:49:58Z</dcterms:created>
  <dcterms:modified xsi:type="dcterms:W3CDTF">2024-10-07T08:24:50Z</dcterms:modified>
</cp:coreProperties>
</file>

<file path=docProps/thumbnail.jpeg>
</file>